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5" r:id="rId41"/>
    <p:sldId id="299" r:id="rId42"/>
    <p:sldId id="300" r:id="rId43"/>
    <p:sldId id="301" r:id="rId44"/>
    <p:sldId id="302" r:id="rId45"/>
    <p:sldId id="303" r:id="rId46"/>
    <p:sldId id="304" r:id="rId47"/>
  </p:sldIdLst>
  <p:sldSz cx="14630400" cy="8229600"/>
  <p:notesSz cx="8229600" cy="146304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10"/>
  </p:normalViewPr>
  <p:slideViewPr>
    <p:cSldViewPr snapToGrid="0" snapToObjects="1">
      <p:cViewPr varScale="1">
        <p:scale>
          <a:sx n="73" d="100"/>
          <a:sy n="73" d="100"/>
        </p:scale>
        <p:origin x="49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48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STER_SLIDE_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_SLIDE_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_SLIDE_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STER_SLIDE_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STER_SLIDE_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58896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STER_SLIDE_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STER_SLIDE_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9331232"/>
          </a:xfrm>
          <a:prstGeom prst="rect">
            <a:avLst/>
          </a:prstGeom>
        </p:spPr>
      </p:pic>
      <p:pic>
        <p:nvPicPr>
          <p:cNvPr id="4" name="Image 2" descr="preencoded.png"/>
          <p:cNvPicPr>
            <a:picLocks noChangeAspect="1"/>
          </p:cNvPicPr>
          <p:nvPr/>
        </p:nvPicPr>
        <p:blipFill>
          <a:blip r:embed="rId4"/>
          <a:stretch>
            <a:fillRect/>
          </a:stretch>
        </p:blipFill>
        <p:spPr>
          <a:xfrm>
            <a:off x="0" y="0"/>
            <a:ext cx="14630400" cy="933123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ASTER_SLIDE_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ASTER_SLIDE_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9359660"/>
          </a:xfrm>
          <a:prstGeom prst="rect">
            <a:avLst/>
          </a:prstGeom>
        </p:spPr>
      </p:pic>
      <p:pic>
        <p:nvPicPr>
          <p:cNvPr id="4" name="Image 2" descr="preencoded.png"/>
          <p:cNvPicPr>
            <a:picLocks noChangeAspect="1"/>
          </p:cNvPicPr>
          <p:nvPr/>
        </p:nvPicPr>
        <p:blipFill>
          <a:blip r:embed="rId4"/>
          <a:stretch>
            <a:fillRect/>
          </a:stretch>
        </p:blipFill>
        <p:spPr>
          <a:xfrm>
            <a:off x="0" y="0"/>
            <a:ext cx="14630400" cy="935966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ASTER_SLIDE_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_SLIDE_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8856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ASTER_SLIDE_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ASTER_SLIDE_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STER_SLIDE_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10067811"/>
          </a:xfrm>
          <a:prstGeom prst="rect">
            <a:avLst/>
          </a:prstGeom>
        </p:spPr>
      </p:pic>
      <p:pic>
        <p:nvPicPr>
          <p:cNvPr id="4" name="Image 2" descr="preencoded.png"/>
          <p:cNvPicPr>
            <a:picLocks noChangeAspect="1"/>
          </p:cNvPicPr>
          <p:nvPr/>
        </p:nvPicPr>
        <p:blipFill>
          <a:blip r:embed="rId4"/>
          <a:stretch>
            <a:fillRect/>
          </a:stretch>
        </p:blipFill>
        <p:spPr>
          <a:xfrm>
            <a:off x="0" y="0"/>
            <a:ext cx="14630400" cy="1006781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STER_SLIDE_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STER_SLIDE_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ASTER_SLIDE_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9531993"/>
          </a:xfrm>
          <a:prstGeom prst="rect">
            <a:avLst/>
          </a:prstGeom>
        </p:spPr>
      </p:pic>
      <p:pic>
        <p:nvPicPr>
          <p:cNvPr id="4" name="Image 2" descr="preencoded.png"/>
          <p:cNvPicPr>
            <a:picLocks noChangeAspect="1"/>
          </p:cNvPicPr>
          <p:nvPr/>
        </p:nvPicPr>
        <p:blipFill>
          <a:blip r:embed="rId4"/>
          <a:stretch>
            <a:fillRect/>
          </a:stretch>
        </p:blipFill>
        <p:spPr>
          <a:xfrm>
            <a:off x="0" y="0"/>
            <a:ext cx="14630400" cy="953199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MASTER_SLIDE_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MASTER_SLIDE_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MASTER_SLIDE_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ASTER_SLIDE_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STER_SLIDE_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MASTER_SLIDE_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ASTER_SLIDE_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ASTER_SLIDE_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ASTER_SLIDE_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ASTER_SLIDE_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ASTER_SLIDE_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ASTER_SLIDE_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MASTER_SLIDE_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STER_SLIDE_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STER_SLIDE_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5344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STER_SLIDE_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STER_SLIDE_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STER_SLIDE_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STER_SLIDE_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STER_SLIDE_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STER_SLIDE_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ASTER_SLIDE_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12086196"/>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STER_SLIDE_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9798627"/>
          </a:xfrm>
          <a:prstGeom prst="rect">
            <a:avLst/>
          </a:prstGeom>
        </p:spPr>
      </p:pic>
      <p:pic>
        <p:nvPicPr>
          <p:cNvPr id="4" name="Image 2" descr="preencoded.png"/>
          <p:cNvPicPr>
            <a:picLocks noChangeAspect="1"/>
          </p:cNvPicPr>
          <p:nvPr/>
        </p:nvPicPr>
        <p:blipFill>
          <a:blip r:embed="rId4"/>
          <a:stretch>
            <a:fillRect/>
          </a:stretch>
        </p:blipFill>
        <p:spPr>
          <a:xfrm>
            <a:off x="0" y="0"/>
            <a:ext cx="14630400" cy="9798627"/>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STER_SLIDE_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STER_SLIDE_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STER_SLIDE_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ASTER_SLIDE_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STER_SLIDE_4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ASTER_SLIDE_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338999"/>
          </a:xfrm>
          <a:prstGeom prst="rect">
            <a:avLst/>
          </a:prstGeom>
        </p:spPr>
      </p:pic>
      <p:pic>
        <p:nvPicPr>
          <p:cNvPr id="4" name="Image 2" descr="preencoded.png"/>
          <p:cNvPicPr>
            <a:picLocks noChangeAspect="1"/>
          </p:cNvPicPr>
          <p:nvPr/>
        </p:nvPicPr>
        <p:blipFill>
          <a:blip r:embed="rId4"/>
          <a:stretch>
            <a:fillRect/>
          </a:stretch>
        </p:blipFill>
        <p:spPr>
          <a:xfrm>
            <a:off x="0" y="0"/>
            <a:ext cx="14630400" cy="833899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STER_SLIDE_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9182819"/>
          </a:xfrm>
          <a:prstGeom prst="rect">
            <a:avLst/>
          </a:prstGeom>
        </p:spPr>
      </p:pic>
      <p:pic>
        <p:nvPicPr>
          <p:cNvPr id="4" name="Image 2" descr="preencoded.png"/>
          <p:cNvPicPr>
            <a:picLocks noChangeAspect="1"/>
          </p:cNvPicPr>
          <p:nvPr/>
        </p:nvPicPr>
        <p:blipFill>
          <a:blip r:embed="rId4"/>
          <a:stretch>
            <a:fillRect/>
          </a:stretch>
        </p:blipFill>
        <p:spPr>
          <a:xfrm>
            <a:off x="0" y="0"/>
            <a:ext cx="14630400" cy="91828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STER_SLIDE_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6766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ASTER_SLIDE_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pic>
        <p:nvPicPr>
          <p:cNvPr id="3" name="Image 1" descr="preencoded.png"/>
          <p:cNvPicPr>
            <a:picLocks noChangeAspect="1"/>
          </p:cNvPicPr>
          <p:nvPr/>
        </p:nvPicPr>
        <p:blipFill>
          <a:blip r:embed="rId3"/>
          <a:stretch>
            <a:fillRect/>
          </a:stretch>
        </p:blipFill>
        <p:spPr>
          <a:xfrm>
            <a:off x="0" y="0"/>
            <a:ext cx="14630400" cy="8231168"/>
          </a:xfrm>
          <a:prstGeom prst="rect">
            <a:avLst/>
          </a:prstGeom>
        </p:spPr>
      </p:pic>
      <p:pic>
        <p:nvPicPr>
          <p:cNvPr id="4" name="Image 2" descr="preencoded.png"/>
          <p:cNvPicPr>
            <a:picLocks noChangeAspect="1"/>
          </p:cNvPicPr>
          <p:nvPr/>
        </p:nvPicPr>
        <p:blipFill>
          <a:blip r:embed="rId4"/>
          <a:stretch>
            <a:fillRect/>
          </a:stretch>
        </p:blipFill>
        <p:spPr>
          <a:xfrm>
            <a:off x="0" y="0"/>
            <a:ext cx="14630400" cy="823116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39.png"/><Relationship Id="rId4" Type="http://schemas.openxmlformats.org/officeDocument/2006/relationships/image" Target="../media/image69.pn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111.png"/><Relationship Id="rId5" Type="http://schemas.openxmlformats.org/officeDocument/2006/relationships/image" Target="../media/image66.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49.xml"/><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4222"/>
          </a:xfrm>
          <a:prstGeom prst="rect">
            <a:avLst/>
          </a:prstGeom>
        </p:spPr>
      </p:pic>
      <p:pic>
        <p:nvPicPr>
          <p:cNvPr id="3" name="Image 1" descr="preencoded.png"/>
          <p:cNvPicPr>
            <a:picLocks noChangeAspect="1"/>
          </p:cNvPicPr>
          <p:nvPr/>
        </p:nvPicPr>
        <p:blipFill>
          <a:blip r:embed="rId4"/>
          <a:stretch>
            <a:fillRect/>
          </a:stretch>
        </p:blipFill>
        <p:spPr>
          <a:xfrm>
            <a:off x="793826" y="7116989"/>
            <a:ext cx="13042748" cy="28232"/>
          </a:xfrm>
          <a:prstGeom prst="rect">
            <a:avLst/>
          </a:prstGeom>
        </p:spPr>
      </p:pic>
      <p:sp>
        <p:nvSpPr>
          <p:cNvPr id="5" name="Text 0"/>
          <p:cNvSpPr/>
          <p:nvPr/>
        </p:nvSpPr>
        <p:spPr>
          <a:xfrm>
            <a:off x="1360621" y="7400288"/>
            <a:ext cx="2389125" cy="396815"/>
          </a:xfrm>
          <a:prstGeom prst="rect">
            <a:avLst/>
          </a:prstGeom>
          <a:noFill/>
          <a:ln/>
        </p:spPr>
        <p:txBody>
          <a:bodyPr wrap="none" lIns="0" tIns="0" rIns="0" bIns="0" rtlCol="0" anchor="ctr"/>
          <a:lstStyle/>
          <a:p>
            <a:pPr marL="0" indent="0" algn="l">
              <a:lnSpc>
                <a:spcPts val="3126"/>
              </a:lnSpc>
              <a:buNone/>
            </a:pPr>
            <a:r>
              <a:rPr lang="ro-RO" sz="2233" dirty="0" smtClean="0">
                <a:solidFill>
                  <a:srgbClr val="F0F4FA"/>
                </a:solidFill>
                <a:ea typeface="思源黑体-Medium" pitchFamily="34" charset="-122"/>
              </a:rPr>
              <a:t>Demetra Vlas – Faculty of European Studies – Babes-Bolyai University, Cluj-Napoca, Romania</a:t>
            </a:r>
            <a:endParaRPr lang="en-US" sz="2233" dirty="0"/>
          </a:p>
        </p:txBody>
      </p:sp>
      <p:sp>
        <p:nvSpPr>
          <p:cNvPr id="6" name="Text 1"/>
          <p:cNvSpPr/>
          <p:nvPr/>
        </p:nvSpPr>
        <p:spPr>
          <a:xfrm>
            <a:off x="1360621" y="7797103"/>
            <a:ext cx="2389125" cy="238207"/>
          </a:xfrm>
          <a:prstGeom prst="rect">
            <a:avLst/>
          </a:prstGeom>
          <a:noFill/>
          <a:ln/>
        </p:spPr>
        <p:txBody>
          <a:bodyPr wrap="none" lIns="0" tIns="0" rIns="0" bIns="0" rtlCol="0" anchor="ctr"/>
          <a:lstStyle/>
          <a:p>
            <a:pPr marL="0" indent="0" algn="l">
              <a:lnSpc>
                <a:spcPts val="1875"/>
              </a:lnSpc>
              <a:buNone/>
            </a:pPr>
            <a:r>
              <a:rPr lang="ro-RO" sz="1340" dirty="0">
                <a:solidFill>
                  <a:srgbClr val="F0F4FA"/>
                </a:solidFill>
                <a:ea typeface="思源黑体-Medium" pitchFamily="34" charset="-122"/>
              </a:rPr>
              <a:t>p</a:t>
            </a:r>
            <a:r>
              <a:rPr lang="ro-RO" sz="1340" dirty="0" smtClean="0">
                <a:solidFill>
                  <a:srgbClr val="F0F4FA"/>
                </a:solidFill>
                <a:ea typeface="思源黑体-Medium" pitchFamily="34" charset="-122"/>
              </a:rPr>
              <a:t>sych., phd.cand., as.lecturer</a:t>
            </a:r>
            <a:endParaRPr lang="en-US" sz="1340" dirty="0"/>
          </a:p>
        </p:txBody>
      </p:sp>
      <p:sp>
        <p:nvSpPr>
          <p:cNvPr id="7" name="Text 2"/>
          <p:cNvSpPr/>
          <p:nvPr/>
        </p:nvSpPr>
        <p:spPr>
          <a:xfrm>
            <a:off x="793826" y="2948666"/>
            <a:ext cx="13042748" cy="4064218"/>
          </a:xfrm>
          <a:prstGeom prst="rect">
            <a:avLst/>
          </a:prstGeom>
          <a:noFill/>
          <a:ln/>
        </p:spPr>
        <p:txBody>
          <a:bodyPr wrap="square" lIns="0" tIns="0" rIns="0" bIns="0" rtlCol="0" anchor="ctr"/>
          <a:lstStyle/>
          <a:p>
            <a:pPr marL="0" indent="0" algn="l">
              <a:lnSpc>
                <a:spcPts val="7702"/>
              </a:lnSpc>
              <a:buNone/>
            </a:pPr>
            <a:r>
              <a:rPr lang="en-US" sz="6162" dirty="0">
                <a:solidFill>
                  <a:srgbClr val="FFFFFF"/>
                </a:solidFill>
                <a:latin typeface="思源黑体-Medium" pitchFamily="34" charset="0"/>
                <a:ea typeface="思源黑体-Medium" pitchFamily="34" charset="-122"/>
                <a:cs typeface="思源黑体-Medium" pitchFamily="34" charset="-120"/>
              </a:rPr>
              <a:t>How Political Leaders Build Legitimacy Through Communication and Psychological Authority</a:t>
            </a:r>
            <a:endParaRPr lang="en-US" sz="6162"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768731" y="2146017"/>
            <a:ext cx="3971092" cy="2037206"/>
          </a:xfrm>
          <a:prstGeom prst="rect">
            <a:avLst/>
          </a:prstGeom>
        </p:spPr>
      </p:pic>
      <p:pic>
        <p:nvPicPr>
          <p:cNvPr id="4" name="Image 2" descr="preencoded.png"/>
          <p:cNvPicPr>
            <a:picLocks noChangeAspect="1"/>
          </p:cNvPicPr>
          <p:nvPr/>
        </p:nvPicPr>
        <p:blipFill>
          <a:blip r:embed="rId3"/>
          <a:stretch>
            <a:fillRect/>
          </a:stretch>
        </p:blipFill>
        <p:spPr>
          <a:xfrm>
            <a:off x="768731" y="4359673"/>
            <a:ext cx="3971092" cy="2037206"/>
          </a:xfrm>
          <a:prstGeom prst="rect">
            <a:avLst/>
          </a:prstGeom>
        </p:spPr>
      </p:pic>
      <p:pic>
        <p:nvPicPr>
          <p:cNvPr id="5" name="Image 3" descr="preencoded.png"/>
          <p:cNvPicPr>
            <a:picLocks noChangeAspect="1"/>
          </p:cNvPicPr>
          <p:nvPr/>
        </p:nvPicPr>
        <p:blipFill>
          <a:blip r:embed="rId3"/>
          <a:stretch>
            <a:fillRect/>
          </a:stretch>
        </p:blipFill>
        <p:spPr>
          <a:xfrm>
            <a:off x="4916272" y="2146017"/>
            <a:ext cx="3971092" cy="2037206"/>
          </a:xfrm>
          <a:prstGeom prst="rect">
            <a:avLst/>
          </a:prstGeom>
        </p:spPr>
      </p:pic>
      <p:pic>
        <p:nvPicPr>
          <p:cNvPr id="6" name="Image 4" descr="preencoded.png"/>
          <p:cNvPicPr>
            <a:picLocks noChangeAspect="1"/>
          </p:cNvPicPr>
          <p:nvPr/>
        </p:nvPicPr>
        <p:blipFill>
          <a:blip r:embed="rId3"/>
          <a:stretch>
            <a:fillRect/>
          </a:stretch>
        </p:blipFill>
        <p:spPr>
          <a:xfrm>
            <a:off x="4916272" y="4359673"/>
            <a:ext cx="3971092" cy="2037206"/>
          </a:xfrm>
          <a:prstGeom prst="rect">
            <a:avLst/>
          </a:prstGeom>
        </p:spPr>
      </p:pic>
      <p:sp>
        <p:nvSpPr>
          <p:cNvPr id="7" name="Text 0"/>
          <p:cNvSpPr/>
          <p:nvPr/>
        </p:nvSpPr>
        <p:spPr>
          <a:xfrm>
            <a:off x="793826" y="668939"/>
            <a:ext cx="8068247"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1: What Legitimacy Means</a:t>
            </a:r>
            <a:endParaRPr lang="en-US" sz="3572" dirty="0"/>
          </a:p>
        </p:txBody>
      </p:sp>
      <p:sp>
        <p:nvSpPr>
          <p:cNvPr id="8" name="Text 1"/>
          <p:cNvSpPr/>
          <p:nvPr/>
        </p:nvSpPr>
        <p:spPr>
          <a:xfrm>
            <a:off x="793826" y="1490997"/>
            <a:ext cx="8068247"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What Legitimacy Is Not</a:t>
            </a:r>
            <a:endParaRPr lang="en-US" sz="2679" dirty="0"/>
          </a:p>
        </p:txBody>
      </p:sp>
      <p:sp>
        <p:nvSpPr>
          <p:cNvPr id="9" name="Text 2"/>
          <p:cNvSpPr/>
          <p:nvPr/>
        </p:nvSpPr>
        <p:spPr>
          <a:xfrm>
            <a:off x="1045561" y="2422846"/>
            <a:ext cx="3417433"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Power</a:t>
            </a:r>
            <a:endParaRPr lang="en-US" sz="2233" dirty="0"/>
          </a:p>
        </p:txBody>
      </p:sp>
      <p:sp>
        <p:nvSpPr>
          <p:cNvPr id="10" name="Text 3"/>
          <p:cNvSpPr/>
          <p:nvPr/>
        </p:nvSpPr>
        <p:spPr>
          <a:xfrm>
            <a:off x="1045561" y="2885928"/>
            <a:ext cx="3417433"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A leader may possess power without being regarded as rightful.</a:t>
            </a:r>
            <a:endParaRPr lang="en-US" sz="1786" dirty="0"/>
          </a:p>
        </p:txBody>
      </p:sp>
      <p:sp>
        <p:nvSpPr>
          <p:cNvPr id="11" name="Text 4"/>
          <p:cNvSpPr/>
          <p:nvPr/>
        </p:nvSpPr>
        <p:spPr>
          <a:xfrm>
            <a:off x="1045561" y="4636502"/>
            <a:ext cx="3417433"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Fear</a:t>
            </a:r>
            <a:endParaRPr lang="en-US" sz="2233" dirty="0"/>
          </a:p>
        </p:txBody>
      </p:sp>
      <p:sp>
        <p:nvSpPr>
          <p:cNvPr id="12" name="Text 5"/>
          <p:cNvSpPr/>
          <p:nvPr/>
        </p:nvSpPr>
        <p:spPr>
          <a:xfrm>
            <a:off x="1045561" y="5099584"/>
            <a:ext cx="3417433"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Compliance produced by fear is not the same as recognition.</a:t>
            </a:r>
            <a:endParaRPr lang="en-US" sz="1786" dirty="0"/>
          </a:p>
        </p:txBody>
      </p:sp>
      <p:sp>
        <p:nvSpPr>
          <p:cNvPr id="13" name="Text 6"/>
          <p:cNvSpPr/>
          <p:nvPr/>
        </p:nvSpPr>
        <p:spPr>
          <a:xfrm>
            <a:off x="5193102" y="2422846"/>
            <a:ext cx="3417433"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Popularity</a:t>
            </a:r>
            <a:endParaRPr lang="en-US" sz="2233" dirty="0"/>
          </a:p>
        </p:txBody>
      </p:sp>
      <p:sp>
        <p:nvSpPr>
          <p:cNvPr id="14" name="Text 7"/>
          <p:cNvSpPr/>
          <p:nvPr/>
        </p:nvSpPr>
        <p:spPr>
          <a:xfrm>
            <a:off x="5193102" y="2885928"/>
            <a:ext cx="3417433"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A leader may be liked yet still appear shallow or normatively weak.</a:t>
            </a:r>
            <a:endParaRPr lang="en-US" sz="1786" dirty="0"/>
          </a:p>
        </p:txBody>
      </p:sp>
      <p:sp>
        <p:nvSpPr>
          <p:cNvPr id="15" name="Text 8"/>
          <p:cNvSpPr/>
          <p:nvPr/>
        </p:nvSpPr>
        <p:spPr>
          <a:xfrm>
            <a:off x="793826" y="6626851"/>
            <a:ext cx="8068247"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This distinction matters because students often mistake the effects of rule for the legitimacy of rule.</a:t>
            </a:r>
            <a:endParaRPr lang="en-US" sz="1786" dirty="0"/>
          </a:p>
        </p:txBody>
      </p:sp>
      <p:sp>
        <p:nvSpPr>
          <p:cNvPr id="16" name="Text 9"/>
          <p:cNvSpPr/>
          <p:nvPr/>
        </p:nvSpPr>
        <p:spPr>
          <a:xfrm>
            <a:off x="5193102" y="4636502"/>
            <a:ext cx="3417433"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Efficiency</a:t>
            </a:r>
            <a:endParaRPr lang="en-US" sz="2233" dirty="0"/>
          </a:p>
        </p:txBody>
      </p:sp>
      <p:sp>
        <p:nvSpPr>
          <p:cNvPr id="17" name="Text 10"/>
          <p:cNvSpPr/>
          <p:nvPr/>
        </p:nvSpPr>
        <p:spPr>
          <a:xfrm>
            <a:off x="5193102" y="5099584"/>
            <a:ext cx="3417433"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Administrative effectiveness alone does not automatically create legitimacy.</a:t>
            </a:r>
            <a:endParaRPr lang="en-US" sz="1786"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4222"/>
          </a:xfrm>
          <a:prstGeom prst="rect">
            <a:avLst/>
          </a:prstGeom>
        </p:spPr>
      </p:pic>
      <p:pic>
        <p:nvPicPr>
          <p:cNvPr id="3" name="Image 1" descr="preencoded.png"/>
          <p:cNvPicPr>
            <a:picLocks noChangeAspect="1"/>
          </p:cNvPicPr>
          <p:nvPr/>
        </p:nvPicPr>
        <p:blipFill>
          <a:blip r:embed="rId4"/>
          <a:stretch>
            <a:fillRect/>
          </a:stretch>
        </p:blipFill>
        <p:spPr>
          <a:xfrm>
            <a:off x="793826" y="4614348"/>
            <a:ext cx="6408054" cy="1979370"/>
          </a:xfrm>
          <a:prstGeom prst="rect">
            <a:avLst/>
          </a:prstGeom>
        </p:spPr>
      </p:pic>
      <p:pic>
        <p:nvPicPr>
          <p:cNvPr id="4" name="Image 2" descr="preencoded.png"/>
          <p:cNvPicPr>
            <a:picLocks noChangeAspect="1"/>
          </p:cNvPicPr>
          <p:nvPr/>
        </p:nvPicPr>
        <p:blipFill>
          <a:blip r:embed="rId4"/>
          <a:stretch>
            <a:fillRect/>
          </a:stretch>
        </p:blipFill>
        <p:spPr>
          <a:xfrm>
            <a:off x="7428520" y="4614348"/>
            <a:ext cx="6408054" cy="1979370"/>
          </a:xfrm>
          <a:prstGeom prst="rect">
            <a:avLst/>
          </a:prstGeom>
        </p:spPr>
      </p:pic>
      <p:pic>
        <p:nvPicPr>
          <p:cNvPr id="5" name="Image 3" descr="preencoded.png"/>
          <p:cNvPicPr>
            <a:picLocks noChangeAspect="1"/>
          </p:cNvPicPr>
          <p:nvPr/>
        </p:nvPicPr>
        <p:blipFill>
          <a:blip r:embed="rId5"/>
          <a:stretch>
            <a:fillRect/>
          </a:stretch>
        </p:blipFill>
        <p:spPr>
          <a:xfrm>
            <a:off x="1530797" y="4692182"/>
            <a:ext cx="5671084" cy="1979370"/>
          </a:xfrm>
          <a:prstGeom prst="rect">
            <a:avLst/>
          </a:prstGeom>
        </p:spPr>
      </p:pic>
      <p:pic>
        <p:nvPicPr>
          <p:cNvPr id="6" name="Image 4" descr="preencoded.png"/>
          <p:cNvPicPr>
            <a:picLocks noChangeAspect="1"/>
          </p:cNvPicPr>
          <p:nvPr/>
        </p:nvPicPr>
        <p:blipFill>
          <a:blip r:embed="rId5"/>
          <a:stretch>
            <a:fillRect/>
          </a:stretch>
        </p:blipFill>
        <p:spPr>
          <a:xfrm>
            <a:off x="8165490" y="4692182"/>
            <a:ext cx="5671084" cy="1979370"/>
          </a:xfrm>
          <a:prstGeom prst="rect">
            <a:avLst/>
          </a:prstGeom>
        </p:spPr>
      </p:pic>
      <p:pic>
        <p:nvPicPr>
          <p:cNvPr id="7" name="Image 5" descr="preencoded.png"/>
          <p:cNvPicPr>
            <a:picLocks noChangeAspect="1"/>
          </p:cNvPicPr>
          <p:nvPr/>
        </p:nvPicPr>
        <p:blipFill>
          <a:blip r:embed="rId6"/>
          <a:stretch>
            <a:fillRect/>
          </a:stretch>
        </p:blipFill>
        <p:spPr>
          <a:xfrm>
            <a:off x="793826" y="4614348"/>
            <a:ext cx="510331" cy="510331"/>
          </a:xfrm>
          <a:prstGeom prst="rect">
            <a:avLst/>
          </a:prstGeom>
        </p:spPr>
      </p:pic>
      <p:pic>
        <p:nvPicPr>
          <p:cNvPr id="8" name="Image 6" descr="preencoded.png"/>
          <p:cNvPicPr>
            <a:picLocks noChangeAspect="1"/>
          </p:cNvPicPr>
          <p:nvPr/>
        </p:nvPicPr>
        <p:blipFill>
          <a:blip r:embed="rId6"/>
          <a:stretch>
            <a:fillRect/>
          </a:stretch>
        </p:blipFill>
        <p:spPr>
          <a:xfrm>
            <a:off x="7428520" y="4614348"/>
            <a:ext cx="510331" cy="510331"/>
          </a:xfrm>
          <a:prstGeom prst="rect">
            <a:avLst/>
          </a:prstGeom>
        </p:spPr>
      </p:pic>
      <p:sp>
        <p:nvSpPr>
          <p:cNvPr id="9" name="Text 0"/>
          <p:cNvSpPr/>
          <p:nvPr/>
        </p:nvSpPr>
        <p:spPr>
          <a:xfrm>
            <a:off x="793826" y="3112175"/>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2: Authority and Legitimacy</a:t>
            </a:r>
            <a:endParaRPr lang="en-US" sz="3572" dirty="0"/>
          </a:p>
        </p:txBody>
      </p:sp>
      <p:sp>
        <p:nvSpPr>
          <p:cNvPr id="10" name="Text 1"/>
          <p:cNvSpPr/>
          <p:nvPr/>
        </p:nvSpPr>
        <p:spPr>
          <a:xfrm>
            <a:off x="793826" y="3934233"/>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The Distinction</a:t>
            </a:r>
            <a:endParaRPr lang="en-US" sz="2679" dirty="0"/>
          </a:p>
        </p:txBody>
      </p:sp>
      <p:sp>
        <p:nvSpPr>
          <p:cNvPr id="12" name="Text 2"/>
          <p:cNvSpPr/>
          <p:nvPr/>
        </p:nvSpPr>
        <p:spPr>
          <a:xfrm>
            <a:off x="1530797" y="4692182"/>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Authority</a:t>
            </a:r>
            <a:endParaRPr lang="en-US" sz="2233" dirty="0"/>
          </a:p>
        </p:txBody>
      </p:sp>
      <p:sp>
        <p:nvSpPr>
          <p:cNvPr id="13" name="Text 3"/>
          <p:cNvSpPr/>
          <p:nvPr/>
        </p:nvSpPr>
        <p:spPr>
          <a:xfrm>
            <a:off x="1530797" y="5155263"/>
            <a:ext cx="5671084"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recognized capacity to lead, decide, command, or coordinate. Often linked to office, role, expertise, or accepted hierarchy.</a:t>
            </a:r>
            <a:endParaRPr lang="en-US" sz="1786" dirty="0"/>
          </a:p>
        </p:txBody>
      </p:sp>
      <p:sp>
        <p:nvSpPr>
          <p:cNvPr id="14" name="Text 4"/>
          <p:cNvSpPr/>
          <p:nvPr/>
        </p:nvSpPr>
        <p:spPr>
          <a:xfrm>
            <a:off x="793826" y="684878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 leader can possess authority without enjoying strong legitimacy.</a:t>
            </a:r>
            <a:endParaRPr lang="en-US" sz="1786" dirty="0"/>
          </a:p>
        </p:txBody>
      </p:sp>
      <p:sp>
        <p:nvSpPr>
          <p:cNvPr id="16" name="Text 5"/>
          <p:cNvSpPr/>
          <p:nvPr/>
        </p:nvSpPr>
        <p:spPr>
          <a:xfrm>
            <a:off x="8165490" y="4692182"/>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Legitimacy</a:t>
            </a:r>
            <a:endParaRPr lang="en-US" sz="2233" dirty="0"/>
          </a:p>
        </p:txBody>
      </p:sp>
      <p:sp>
        <p:nvSpPr>
          <p:cNvPr id="17" name="Text 6"/>
          <p:cNvSpPr/>
          <p:nvPr/>
        </p:nvSpPr>
        <p:spPr>
          <a:xfrm>
            <a:off x="8165490" y="5155263"/>
            <a:ext cx="5671084" cy="134670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public belief that such authority is appropriate, justified, or worthy of recognition. Continuously tested through performance, communication, and trust.</a:t>
            </a:r>
            <a:endParaRPr lang="en-US" sz="1786"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655899" y="0"/>
            <a:ext cx="4974305" cy="8231168"/>
          </a:xfrm>
          <a:prstGeom prst="rect">
            <a:avLst/>
          </a:prstGeom>
        </p:spPr>
      </p:pic>
      <p:pic>
        <p:nvPicPr>
          <p:cNvPr id="3" name="Image 1" descr="preencoded.png"/>
          <p:cNvPicPr>
            <a:picLocks noChangeAspect="1"/>
          </p:cNvPicPr>
          <p:nvPr/>
        </p:nvPicPr>
        <p:blipFill>
          <a:blip r:embed="rId4"/>
          <a:stretch>
            <a:fillRect/>
          </a:stretch>
        </p:blipFill>
        <p:spPr>
          <a:xfrm>
            <a:off x="793826" y="3274705"/>
            <a:ext cx="2538323" cy="1993486"/>
          </a:xfrm>
          <a:prstGeom prst="rect">
            <a:avLst/>
          </a:prstGeom>
        </p:spPr>
      </p:pic>
      <p:pic>
        <p:nvPicPr>
          <p:cNvPr id="4" name="Image 2" descr="preencoded.png"/>
          <p:cNvPicPr>
            <a:picLocks noChangeAspect="1"/>
          </p:cNvPicPr>
          <p:nvPr/>
        </p:nvPicPr>
        <p:blipFill>
          <a:blip r:embed="rId4"/>
          <a:stretch>
            <a:fillRect/>
          </a:stretch>
        </p:blipFill>
        <p:spPr>
          <a:xfrm>
            <a:off x="3558788" y="3274705"/>
            <a:ext cx="2538323" cy="1993486"/>
          </a:xfrm>
          <a:prstGeom prst="rect">
            <a:avLst/>
          </a:prstGeom>
        </p:spPr>
      </p:pic>
      <p:pic>
        <p:nvPicPr>
          <p:cNvPr id="5" name="Image 3" descr="preencoded.png"/>
          <p:cNvPicPr>
            <a:picLocks noChangeAspect="1"/>
          </p:cNvPicPr>
          <p:nvPr/>
        </p:nvPicPr>
        <p:blipFill>
          <a:blip r:embed="rId4"/>
          <a:stretch>
            <a:fillRect/>
          </a:stretch>
        </p:blipFill>
        <p:spPr>
          <a:xfrm>
            <a:off x="6323750" y="3274705"/>
            <a:ext cx="2538323" cy="1993486"/>
          </a:xfrm>
          <a:prstGeom prst="rect">
            <a:avLst/>
          </a:prstGeom>
        </p:spPr>
      </p:pic>
      <p:pic>
        <p:nvPicPr>
          <p:cNvPr id="6" name="Image 4" descr="preencoded.png"/>
          <p:cNvPicPr>
            <a:picLocks noChangeAspect="1"/>
          </p:cNvPicPr>
          <p:nvPr/>
        </p:nvPicPr>
        <p:blipFill>
          <a:blip r:embed="rId5"/>
          <a:stretch>
            <a:fillRect/>
          </a:stretch>
        </p:blipFill>
        <p:spPr>
          <a:xfrm>
            <a:off x="1530797" y="3352539"/>
            <a:ext cx="1801352" cy="1993486"/>
          </a:xfrm>
          <a:prstGeom prst="rect">
            <a:avLst/>
          </a:prstGeom>
        </p:spPr>
      </p:pic>
      <p:pic>
        <p:nvPicPr>
          <p:cNvPr id="7" name="Image 5" descr="preencoded.png"/>
          <p:cNvPicPr>
            <a:picLocks noChangeAspect="1"/>
          </p:cNvPicPr>
          <p:nvPr/>
        </p:nvPicPr>
        <p:blipFill>
          <a:blip r:embed="rId5"/>
          <a:stretch>
            <a:fillRect/>
          </a:stretch>
        </p:blipFill>
        <p:spPr>
          <a:xfrm>
            <a:off x="4295759" y="3352539"/>
            <a:ext cx="1801352" cy="1993486"/>
          </a:xfrm>
          <a:prstGeom prst="rect">
            <a:avLst/>
          </a:prstGeom>
        </p:spPr>
      </p:pic>
      <p:pic>
        <p:nvPicPr>
          <p:cNvPr id="8" name="Image 6" descr="preencoded.png"/>
          <p:cNvPicPr>
            <a:picLocks noChangeAspect="1"/>
          </p:cNvPicPr>
          <p:nvPr/>
        </p:nvPicPr>
        <p:blipFill>
          <a:blip r:embed="rId5"/>
          <a:stretch>
            <a:fillRect/>
          </a:stretch>
        </p:blipFill>
        <p:spPr>
          <a:xfrm>
            <a:off x="7060721" y="3352539"/>
            <a:ext cx="1801352" cy="1993486"/>
          </a:xfrm>
          <a:prstGeom prst="rect">
            <a:avLst/>
          </a:prstGeom>
        </p:spPr>
      </p:pic>
      <p:pic>
        <p:nvPicPr>
          <p:cNvPr id="9" name="Image 7" descr="preencoded.png"/>
          <p:cNvPicPr>
            <a:picLocks noChangeAspect="1"/>
          </p:cNvPicPr>
          <p:nvPr/>
        </p:nvPicPr>
        <p:blipFill>
          <a:blip r:embed="rId6"/>
          <a:stretch>
            <a:fillRect/>
          </a:stretch>
        </p:blipFill>
        <p:spPr>
          <a:xfrm>
            <a:off x="793826" y="3274705"/>
            <a:ext cx="510331" cy="510331"/>
          </a:xfrm>
          <a:prstGeom prst="rect">
            <a:avLst/>
          </a:prstGeom>
        </p:spPr>
      </p:pic>
      <p:pic>
        <p:nvPicPr>
          <p:cNvPr id="10" name="Image 8" descr="preencoded.png"/>
          <p:cNvPicPr>
            <a:picLocks noChangeAspect="1"/>
          </p:cNvPicPr>
          <p:nvPr/>
        </p:nvPicPr>
        <p:blipFill>
          <a:blip r:embed="rId6"/>
          <a:stretch>
            <a:fillRect/>
          </a:stretch>
        </p:blipFill>
        <p:spPr>
          <a:xfrm>
            <a:off x="3558788" y="3274705"/>
            <a:ext cx="510331" cy="510331"/>
          </a:xfrm>
          <a:prstGeom prst="rect">
            <a:avLst/>
          </a:prstGeom>
        </p:spPr>
      </p:pic>
      <p:sp>
        <p:nvSpPr>
          <p:cNvPr id="12" name="Text 0"/>
          <p:cNvSpPr/>
          <p:nvPr/>
        </p:nvSpPr>
        <p:spPr>
          <a:xfrm>
            <a:off x="793826" y="1772532"/>
            <a:ext cx="8068247"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2: Authority and Legitimacy</a:t>
            </a:r>
            <a:endParaRPr lang="en-US" sz="3572" dirty="0"/>
          </a:p>
        </p:txBody>
      </p:sp>
      <p:sp>
        <p:nvSpPr>
          <p:cNvPr id="13" name="Text 1"/>
          <p:cNvSpPr/>
          <p:nvPr/>
        </p:nvSpPr>
        <p:spPr>
          <a:xfrm>
            <a:off x="793826" y="2594590"/>
            <a:ext cx="8068247"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Weber's Three Classical Types of Authority</a:t>
            </a:r>
            <a:endParaRPr lang="en-US" sz="2679" dirty="0"/>
          </a:p>
        </p:txBody>
      </p:sp>
      <p:sp>
        <p:nvSpPr>
          <p:cNvPr id="15" name="Text 2"/>
          <p:cNvSpPr/>
          <p:nvPr/>
        </p:nvSpPr>
        <p:spPr>
          <a:xfrm>
            <a:off x="1530797" y="3352539"/>
            <a:ext cx="1801352"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Legal-rational</a:t>
            </a:r>
            <a:endParaRPr lang="en-US" sz="2233" dirty="0"/>
          </a:p>
        </p:txBody>
      </p:sp>
      <p:sp>
        <p:nvSpPr>
          <p:cNvPr id="16" name="Text 3"/>
          <p:cNvSpPr/>
          <p:nvPr/>
        </p:nvSpPr>
        <p:spPr>
          <a:xfrm>
            <a:off x="1530797" y="4169891"/>
            <a:ext cx="1801352"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rules, procedures, office.</a:t>
            </a:r>
            <a:endParaRPr lang="en-US" sz="1786" dirty="0"/>
          </a:p>
        </p:txBody>
      </p:sp>
      <p:sp>
        <p:nvSpPr>
          <p:cNvPr id="18" name="Text 4"/>
          <p:cNvSpPr/>
          <p:nvPr/>
        </p:nvSpPr>
        <p:spPr>
          <a:xfrm>
            <a:off x="4295759" y="3352539"/>
            <a:ext cx="1801352"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Traditional</a:t>
            </a:r>
            <a:endParaRPr lang="en-US" sz="2233" dirty="0"/>
          </a:p>
        </p:txBody>
      </p:sp>
      <p:sp>
        <p:nvSpPr>
          <p:cNvPr id="19" name="Text 5"/>
          <p:cNvSpPr/>
          <p:nvPr/>
        </p:nvSpPr>
        <p:spPr>
          <a:xfrm>
            <a:off x="793826" y="5523258"/>
            <a:ext cx="8068247"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Contemporary democratic leaders rarely rely on only one form. Their public legitimacy is usually hybrid.</a:t>
            </a:r>
            <a:endParaRPr lang="en-US" sz="1786" dirty="0"/>
          </a:p>
        </p:txBody>
      </p:sp>
      <p:sp>
        <p:nvSpPr>
          <p:cNvPr id="20" name="Text 6"/>
          <p:cNvSpPr/>
          <p:nvPr/>
        </p:nvSpPr>
        <p:spPr>
          <a:xfrm>
            <a:off x="4295759" y="3815620"/>
            <a:ext cx="1801352"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continuity, custom, inherited order.</a:t>
            </a:r>
            <a:endParaRPr lang="en-US" sz="1786" dirty="0"/>
          </a:p>
        </p:txBody>
      </p:sp>
      <p:sp>
        <p:nvSpPr>
          <p:cNvPr id="22" name="Text 7"/>
          <p:cNvSpPr/>
          <p:nvPr/>
        </p:nvSpPr>
        <p:spPr>
          <a:xfrm>
            <a:off x="7060721" y="3352539"/>
            <a:ext cx="1801352"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Charismatic</a:t>
            </a:r>
            <a:endParaRPr lang="en-US" sz="2233" dirty="0"/>
          </a:p>
        </p:txBody>
      </p:sp>
      <p:sp>
        <p:nvSpPr>
          <p:cNvPr id="23" name="Text 8"/>
          <p:cNvSpPr/>
          <p:nvPr/>
        </p:nvSpPr>
        <p:spPr>
          <a:xfrm>
            <a:off x="7060721" y="3815620"/>
            <a:ext cx="1801352" cy="134670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exceptional personal quality ascribed by followers.</a:t>
            </a:r>
            <a:endParaRPr lang="en-US" sz="1786" dirty="0"/>
          </a:p>
        </p:txBody>
      </p:sp>
      <p:pic>
        <p:nvPicPr>
          <p:cNvPr id="24" name="Image 8" descr="preencoded.png"/>
          <p:cNvPicPr>
            <a:picLocks noChangeAspect="1"/>
          </p:cNvPicPr>
          <p:nvPr/>
        </p:nvPicPr>
        <p:blipFill>
          <a:blip r:embed="rId6"/>
          <a:stretch>
            <a:fillRect/>
          </a:stretch>
        </p:blipFill>
        <p:spPr>
          <a:xfrm>
            <a:off x="6345610" y="3282832"/>
            <a:ext cx="510331" cy="510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4222"/>
          </a:xfrm>
          <a:prstGeom prst="rect">
            <a:avLst/>
          </a:prstGeom>
        </p:spPr>
      </p:pic>
      <p:pic>
        <p:nvPicPr>
          <p:cNvPr id="3" name="Image 1" descr="preencoded.png"/>
          <p:cNvPicPr>
            <a:picLocks noChangeAspect="1"/>
          </p:cNvPicPr>
          <p:nvPr/>
        </p:nvPicPr>
        <p:blipFill>
          <a:blip r:embed="rId4"/>
          <a:stretch>
            <a:fillRect/>
          </a:stretch>
        </p:blipFill>
        <p:spPr>
          <a:xfrm>
            <a:off x="793826" y="6182719"/>
            <a:ext cx="4196555" cy="1133589"/>
          </a:xfrm>
          <a:prstGeom prst="rect">
            <a:avLst/>
          </a:prstGeom>
        </p:spPr>
      </p:pic>
      <p:pic>
        <p:nvPicPr>
          <p:cNvPr id="4" name="Image 2" descr="preencoded.png"/>
          <p:cNvPicPr>
            <a:picLocks noChangeAspect="1"/>
          </p:cNvPicPr>
          <p:nvPr/>
        </p:nvPicPr>
        <p:blipFill>
          <a:blip r:embed="rId4"/>
          <a:stretch>
            <a:fillRect/>
          </a:stretch>
        </p:blipFill>
        <p:spPr>
          <a:xfrm>
            <a:off x="5157821" y="6130414"/>
            <a:ext cx="4196555" cy="1133589"/>
          </a:xfrm>
          <a:prstGeom prst="rect">
            <a:avLst/>
          </a:prstGeom>
        </p:spPr>
      </p:pic>
      <p:pic>
        <p:nvPicPr>
          <p:cNvPr id="5" name="Image 3" descr="preencoded.png"/>
          <p:cNvPicPr>
            <a:picLocks noChangeAspect="1"/>
          </p:cNvPicPr>
          <p:nvPr/>
        </p:nvPicPr>
        <p:blipFill>
          <a:blip r:embed="rId4"/>
          <a:stretch>
            <a:fillRect/>
          </a:stretch>
        </p:blipFill>
        <p:spPr>
          <a:xfrm>
            <a:off x="9643376" y="6094436"/>
            <a:ext cx="4196555" cy="1133589"/>
          </a:xfrm>
          <a:prstGeom prst="rect">
            <a:avLst/>
          </a:prstGeom>
        </p:spPr>
      </p:pic>
      <p:sp>
        <p:nvSpPr>
          <p:cNvPr id="6" name="Text 0"/>
          <p:cNvSpPr/>
          <p:nvPr/>
        </p:nvSpPr>
        <p:spPr>
          <a:xfrm>
            <a:off x="793826" y="2948666"/>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2: Authority and Legitimacy</a:t>
            </a:r>
            <a:endParaRPr lang="en-US" sz="3572" dirty="0"/>
          </a:p>
        </p:txBody>
      </p:sp>
      <p:sp>
        <p:nvSpPr>
          <p:cNvPr id="7" name="Text 1"/>
          <p:cNvSpPr/>
          <p:nvPr/>
        </p:nvSpPr>
        <p:spPr>
          <a:xfrm>
            <a:off x="793826" y="3770724"/>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Why Weber Still Matters Today</a:t>
            </a:r>
            <a:endParaRPr lang="en-US" sz="2679" dirty="0"/>
          </a:p>
        </p:txBody>
      </p:sp>
      <p:sp>
        <p:nvSpPr>
          <p:cNvPr id="8" name="Text 2"/>
          <p:cNvSpPr/>
          <p:nvPr/>
        </p:nvSpPr>
        <p:spPr>
          <a:xfrm>
            <a:off x="793826" y="4450838"/>
            <a:ext cx="13042748" cy="666391"/>
          </a:xfrm>
          <a:prstGeom prst="rect">
            <a:avLst/>
          </a:prstGeom>
          <a:noFill/>
          <a:ln/>
        </p:spPr>
        <p:txBody>
          <a:bodyPr wrap="square" lIns="0" tIns="0" rIns="0" bIns="0" rtlCol="0" anchor="ctr"/>
          <a:lstStyle/>
          <a:p>
            <a:pPr marL="0" indent="0" algn="l">
              <a:lnSpc>
                <a:spcPts val="2858"/>
              </a:lnSpc>
              <a:buNone/>
            </a:pPr>
            <a:r>
              <a:rPr lang="en-US" sz="1786" dirty="0" smtClean="0">
                <a:solidFill>
                  <a:srgbClr val="F0F4FA"/>
                </a:solidFill>
                <a:latin typeface="思源黑体-Medium" pitchFamily="34" charset="0"/>
                <a:ea typeface="思源黑体-Medium" pitchFamily="34" charset="-122"/>
                <a:cs typeface="思源黑体-Medium" pitchFamily="34" charset="-120"/>
              </a:rPr>
              <a:t>Before we </a:t>
            </a:r>
            <a:r>
              <a:rPr lang="en-US" sz="1786" dirty="0" err="1" smtClean="0">
                <a:solidFill>
                  <a:srgbClr val="F0F4FA"/>
                </a:solidFill>
                <a:latin typeface="思源黑体-Medium" pitchFamily="34" charset="0"/>
                <a:ea typeface="思源黑体-Medium" pitchFamily="34" charset="-122"/>
                <a:cs typeface="思源黑体-Medium" pitchFamily="34" charset="-120"/>
              </a:rPr>
              <a:t>analyse</a:t>
            </a:r>
            <a:r>
              <a:rPr lang="en-US" sz="1786" dirty="0" smtClean="0">
                <a:solidFill>
                  <a:srgbClr val="F0F4FA"/>
                </a:solidFill>
                <a:latin typeface="思源黑体-Medium" pitchFamily="34" charset="0"/>
                <a:ea typeface="思源黑体-Medium" pitchFamily="34" charset="-122"/>
                <a:cs typeface="思源黑体-Medium" pitchFamily="34" charset="-120"/>
              </a:rPr>
              <a:t> communication, we need to ask: what is the source of authority here? Is the leader relying mainly on office, continuity, or personal exceptionalism?</a:t>
            </a:r>
            <a:endParaRPr lang="en-US" sz="1786" dirty="0"/>
          </a:p>
        </p:txBody>
      </p:sp>
      <p:sp>
        <p:nvSpPr>
          <p:cNvPr id="9" name="Text 3"/>
          <p:cNvSpPr/>
          <p:nvPr/>
        </p:nvSpPr>
        <p:spPr>
          <a:xfrm>
            <a:off x="793826" y="5386216"/>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Diagnostic questions:</a:t>
            </a:r>
            <a:endParaRPr lang="en-US" sz="1786" dirty="0"/>
          </a:p>
        </p:txBody>
      </p:sp>
      <p:sp>
        <p:nvSpPr>
          <p:cNvPr id="10" name="Text 4"/>
          <p:cNvSpPr/>
          <p:nvPr/>
        </p:nvSpPr>
        <p:spPr>
          <a:xfrm>
            <a:off x="1020466" y="6208078"/>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What claim to rule is being made?</a:t>
            </a:r>
            <a:endParaRPr lang="en-US" sz="1786" dirty="0"/>
          </a:p>
        </p:txBody>
      </p:sp>
      <p:sp>
        <p:nvSpPr>
          <p:cNvPr id="11" name="Text 5"/>
          <p:cNvSpPr/>
          <p:nvPr/>
        </p:nvSpPr>
        <p:spPr>
          <a:xfrm>
            <a:off x="793826" y="737009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Weber is the starting grammar of authority. Without that grammar, contemporary analysis becomes vague.</a:t>
            </a:r>
            <a:endParaRPr lang="en-US" sz="1786" dirty="0"/>
          </a:p>
        </p:txBody>
      </p:sp>
      <p:sp>
        <p:nvSpPr>
          <p:cNvPr id="12" name="Text 6"/>
          <p:cNvSpPr/>
          <p:nvPr/>
        </p:nvSpPr>
        <p:spPr>
          <a:xfrm>
            <a:off x="5341433" y="6094436"/>
            <a:ext cx="400025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What kind of recognition is </a:t>
            </a:r>
            <a:r>
              <a:rPr lang="en-US" sz="1786" dirty="0" smtClean="0">
                <a:solidFill>
                  <a:srgbClr val="000000"/>
                </a:solidFill>
                <a:latin typeface="思源黑体-Medium" pitchFamily="34" charset="0"/>
                <a:ea typeface="思源黑体-Medium" pitchFamily="34" charset="-122"/>
                <a:cs typeface="思源黑体-Medium" pitchFamily="34" charset="-120"/>
              </a:rPr>
              <a:t>being</a:t>
            </a:r>
            <a:r>
              <a:rPr lang="ro-RO" sz="1786" dirty="0">
                <a:solidFill>
                  <a:srgbClr val="000000"/>
                </a:solidFill>
                <a:latin typeface="思源黑体-Medium" pitchFamily="34" charset="0"/>
                <a:ea typeface="思源黑体-Medium" pitchFamily="34" charset="-122"/>
                <a:cs typeface="思源黑体-Medium" pitchFamily="34" charset="-120"/>
              </a:rPr>
              <a:t> </a:t>
            </a:r>
            <a:r>
              <a:rPr lang="en-US" sz="1786" dirty="0" smtClean="0">
                <a:solidFill>
                  <a:srgbClr val="000000"/>
                </a:solidFill>
                <a:latin typeface="思源黑体-Medium" pitchFamily="34" charset="0"/>
                <a:ea typeface="思源黑体-Medium" pitchFamily="34" charset="-122"/>
                <a:cs typeface="思源黑体-Medium" pitchFamily="34" charset="-120"/>
              </a:rPr>
              <a:t>sought?</a:t>
            </a:r>
            <a:endParaRPr lang="en-US" sz="1786" dirty="0"/>
          </a:p>
        </p:txBody>
      </p:sp>
      <p:sp>
        <p:nvSpPr>
          <p:cNvPr id="13" name="Text 7"/>
          <p:cNvSpPr/>
          <p:nvPr/>
        </p:nvSpPr>
        <p:spPr>
          <a:xfrm>
            <a:off x="9866854" y="6208078"/>
            <a:ext cx="3743276"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What basis of obedience is implied?</a:t>
            </a:r>
            <a:endParaRPr lang="en-US" sz="1786" dirty="0"/>
          </a:p>
        </p:txBody>
      </p:sp>
      <p:sp>
        <p:nvSpPr>
          <p:cNvPr id="14" name="Rectangle 13"/>
          <p:cNvSpPr/>
          <p:nvPr/>
        </p:nvSpPr>
        <p:spPr>
          <a:xfrm>
            <a:off x="893380" y="6451707"/>
            <a:ext cx="7315200" cy="923330"/>
          </a:xfrm>
          <a:prstGeom prst="rect">
            <a:avLst/>
          </a:prstGeom>
        </p:spPr>
        <p:txBody>
          <a:bodyPr>
            <a:spAutoFit/>
          </a:bodyPr>
          <a:lstStyle/>
          <a:p>
            <a:r>
              <a:rPr lang="en-US" i="1" dirty="0">
                <a:solidFill>
                  <a:schemeClr val="bg1"/>
                </a:solidFill>
              </a:rPr>
              <a:t>On what grounds does the actor present </a:t>
            </a:r>
            <a:endParaRPr lang="ro-RO" i="1" dirty="0" smtClean="0">
              <a:solidFill>
                <a:schemeClr val="bg1"/>
              </a:solidFill>
            </a:endParaRPr>
          </a:p>
          <a:p>
            <a:r>
              <a:rPr lang="en-US" i="1" dirty="0" smtClean="0">
                <a:solidFill>
                  <a:schemeClr val="bg1"/>
                </a:solidFill>
              </a:rPr>
              <a:t>themselves </a:t>
            </a:r>
            <a:r>
              <a:rPr lang="en-US" i="1" dirty="0">
                <a:solidFill>
                  <a:schemeClr val="bg1"/>
                </a:solidFill>
              </a:rPr>
              <a:t>as entitled to lead, </a:t>
            </a:r>
            <a:endParaRPr lang="ro-RO" i="1" dirty="0" smtClean="0">
              <a:solidFill>
                <a:schemeClr val="bg1"/>
              </a:solidFill>
            </a:endParaRPr>
          </a:p>
          <a:p>
            <a:r>
              <a:rPr lang="en-US" i="1" dirty="0" smtClean="0">
                <a:solidFill>
                  <a:schemeClr val="bg1"/>
                </a:solidFill>
              </a:rPr>
              <a:t>decide</a:t>
            </a:r>
            <a:r>
              <a:rPr lang="en-US" i="1" dirty="0">
                <a:solidFill>
                  <a:schemeClr val="bg1"/>
                </a:solidFill>
              </a:rPr>
              <a:t>, or command?</a:t>
            </a:r>
            <a:endParaRPr lang="ro-RO" i="1" dirty="0">
              <a:solidFill>
                <a:schemeClr val="bg1"/>
              </a:solidFill>
            </a:endParaRPr>
          </a:p>
        </p:txBody>
      </p:sp>
      <p:sp>
        <p:nvSpPr>
          <p:cNvPr id="15" name="Rectangle 14"/>
          <p:cNvSpPr/>
          <p:nvPr/>
        </p:nvSpPr>
        <p:spPr>
          <a:xfrm>
            <a:off x="5266642" y="6625417"/>
            <a:ext cx="3892861" cy="646331"/>
          </a:xfrm>
          <a:prstGeom prst="rect">
            <a:avLst/>
          </a:prstGeom>
        </p:spPr>
        <p:txBody>
          <a:bodyPr wrap="none">
            <a:spAutoFit/>
          </a:bodyPr>
          <a:lstStyle/>
          <a:p>
            <a:r>
              <a:rPr lang="en-US" i="1" dirty="0">
                <a:solidFill>
                  <a:schemeClr val="bg1"/>
                </a:solidFill>
              </a:rPr>
              <a:t>What response does the speaker want </a:t>
            </a:r>
            <a:endParaRPr lang="ro-RO" i="1" dirty="0" smtClean="0">
              <a:solidFill>
                <a:schemeClr val="bg1"/>
              </a:solidFill>
            </a:endParaRPr>
          </a:p>
          <a:p>
            <a:r>
              <a:rPr lang="en-US" i="1" dirty="0" smtClean="0">
                <a:solidFill>
                  <a:schemeClr val="bg1"/>
                </a:solidFill>
              </a:rPr>
              <a:t>from </a:t>
            </a:r>
            <a:r>
              <a:rPr lang="en-US" i="1" dirty="0">
                <a:solidFill>
                  <a:schemeClr val="bg1"/>
                </a:solidFill>
              </a:rPr>
              <a:t>the audience?</a:t>
            </a:r>
            <a:endParaRPr lang="ro-RO" i="1" dirty="0">
              <a:solidFill>
                <a:schemeClr val="bg1"/>
              </a:solidFill>
            </a:endParaRPr>
          </a:p>
        </p:txBody>
      </p:sp>
      <p:sp>
        <p:nvSpPr>
          <p:cNvPr id="16" name="Rectangle 15"/>
          <p:cNvSpPr/>
          <p:nvPr/>
        </p:nvSpPr>
        <p:spPr>
          <a:xfrm>
            <a:off x="9866854" y="6680033"/>
            <a:ext cx="3671390" cy="369332"/>
          </a:xfrm>
          <a:prstGeom prst="rect">
            <a:avLst/>
          </a:prstGeom>
        </p:spPr>
        <p:txBody>
          <a:bodyPr wrap="none">
            <a:spAutoFit/>
          </a:bodyPr>
          <a:lstStyle/>
          <a:p>
            <a:r>
              <a:rPr lang="en-US" dirty="0">
                <a:solidFill>
                  <a:schemeClr val="bg1"/>
                </a:solidFill>
              </a:rPr>
              <a:t>Why are people expected to comply?</a:t>
            </a:r>
            <a:endParaRPr lang="ro-RO"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44004" y="3301956"/>
            <a:ext cx="901656" cy="1202209"/>
          </a:xfrm>
          <a:prstGeom prst="rect">
            <a:avLst/>
          </a:prstGeom>
        </p:spPr>
      </p:pic>
      <p:pic>
        <p:nvPicPr>
          <p:cNvPr id="3" name="Image 1" descr="preencoded.png"/>
          <p:cNvPicPr>
            <a:picLocks noChangeAspect="1"/>
          </p:cNvPicPr>
          <p:nvPr/>
        </p:nvPicPr>
        <p:blipFill>
          <a:blip r:embed="rId4"/>
          <a:stretch>
            <a:fillRect/>
          </a:stretch>
        </p:blipFill>
        <p:spPr>
          <a:xfrm>
            <a:off x="4139503" y="3301956"/>
            <a:ext cx="1202209" cy="1202209"/>
          </a:xfrm>
          <a:prstGeom prst="rect">
            <a:avLst/>
          </a:prstGeom>
        </p:spPr>
      </p:pic>
      <p:pic>
        <p:nvPicPr>
          <p:cNvPr id="4" name="Image 2" descr="preencoded.png"/>
          <p:cNvPicPr>
            <a:picLocks noChangeAspect="1"/>
          </p:cNvPicPr>
          <p:nvPr/>
        </p:nvPicPr>
        <p:blipFill>
          <a:blip r:embed="rId5"/>
          <a:stretch>
            <a:fillRect/>
          </a:stretch>
        </p:blipFill>
        <p:spPr>
          <a:xfrm>
            <a:off x="7485180" y="3301956"/>
            <a:ext cx="1202209" cy="1202209"/>
          </a:xfrm>
          <a:prstGeom prst="rect">
            <a:avLst/>
          </a:prstGeom>
        </p:spPr>
      </p:pic>
      <p:pic>
        <p:nvPicPr>
          <p:cNvPr id="5" name="Image 3" descr="preencoded.png"/>
          <p:cNvPicPr>
            <a:picLocks noChangeAspect="1"/>
          </p:cNvPicPr>
          <p:nvPr/>
        </p:nvPicPr>
        <p:blipFill>
          <a:blip r:embed="rId6"/>
          <a:stretch>
            <a:fillRect/>
          </a:stretch>
        </p:blipFill>
        <p:spPr>
          <a:xfrm>
            <a:off x="10905945" y="3301956"/>
            <a:ext cx="1051834" cy="1202209"/>
          </a:xfrm>
          <a:prstGeom prst="rect">
            <a:avLst/>
          </a:prstGeom>
        </p:spPr>
      </p:pic>
      <p:sp>
        <p:nvSpPr>
          <p:cNvPr id="6" name="Text 0"/>
          <p:cNvSpPr/>
          <p:nvPr/>
        </p:nvSpPr>
        <p:spPr>
          <a:xfrm>
            <a:off x="793826" y="1884676"/>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From Classical Authority to Hybrid Legitimacy</a:t>
            </a:r>
            <a:endParaRPr lang="en-US" sz="3572" dirty="0"/>
          </a:p>
        </p:txBody>
      </p:sp>
      <p:sp>
        <p:nvSpPr>
          <p:cNvPr id="7" name="Text 1"/>
          <p:cNvSpPr/>
          <p:nvPr/>
        </p:nvSpPr>
        <p:spPr>
          <a:xfrm>
            <a:off x="793826" y="270673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Modern democratic leadership usually combines several resources of rule:</a:t>
            </a:r>
            <a:endParaRPr lang="en-US" sz="1786" dirty="0"/>
          </a:p>
        </p:txBody>
      </p:sp>
      <p:sp>
        <p:nvSpPr>
          <p:cNvPr id="8" name="Text 2"/>
          <p:cNvSpPr/>
          <p:nvPr/>
        </p:nvSpPr>
        <p:spPr>
          <a:xfrm>
            <a:off x="793826" y="4730804"/>
            <a:ext cx="3005521"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Institutional office and procedural mandate.</a:t>
            </a:r>
            <a:endParaRPr lang="en-US" sz="1786" dirty="0"/>
          </a:p>
        </p:txBody>
      </p:sp>
      <p:sp>
        <p:nvSpPr>
          <p:cNvPr id="9" name="Text 3"/>
          <p:cNvSpPr/>
          <p:nvPr/>
        </p:nvSpPr>
        <p:spPr>
          <a:xfrm>
            <a:off x="793826" y="5666182"/>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Contemporary democratic legitimacy is rarely secured by one single resource. Leaders often rely at once on office, communication, symbolic role, and psychological credibility.</a:t>
            </a:r>
            <a:endParaRPr lang="en-US" sz="1786" dirty="0"/>
          </a:p>
        </p:txBody>
      </p:sp>
      <p:sp>
        <p:nvSpPr>
          <p:cNvPr id="10" name="Text 4"/>
          <p:cNvSpPr/>
          <p:nvPr/>
        </p:nvSpPr>
        <p:spPr>
          <a:xfrm>
            <a:off x="4139503" y="4730804"/>
            <a:ext cx="3005521"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Public communication and rhetorical credibility.</a:t>
            </a:r>
            <a:endParaRPr lang="en-US" sz="1786" dirty="0"/>
          </a:p>
        </p:txBody>
      </p:sp>
      <p:sp>
        <p:nvSpPr>
          <p:cNvPr id="11" name="Text 5"/>
          <p:cNvSpPr/>
          <p:nvPr/>
        </p:nvSpPr>
        <p:spPr>
          <a:xfrm>
            <a:off x="7485180" y="4730804"/>
            <a:ext cx="3005521"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Symbolic representation of collective values.</a:t>
            </a:r>
            <a:endParaRPr lang="en-US" sz="1786" dirty="0"/>
          </a:p>
        </p:txBody>
      </p:sp>
      <p:sp>
        <p:nvSpPr>
          <p:cNvPr id="12" name="Text 6"/>
          <p:cNvSpPr/>
          <p:nvPr/>
        </p:nvSpPr>
        <p:spPr>
          <a:xfrm>
            <a:off x="10830856" y="4730804"/>
            <a:ext cx="3005717"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Psychological authority under uncertainty.</a:t>
            </a:r>
            <a:endParaRPr lang="en-US" sz="1786"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3316268"/>
            <a:ext cx="4196359" cy="1817037"/>
          </a:xfrm>
          <a:prstGeom prst="rect">
            <a:avLst/>
          </a:prstGeom>
        </p:spPr>
      </p:pic>
      <p:pic>
        <p:nvPicPr>
          <p:cNvPr id="3" name="Image 1" descr="preencoded.png"/>
          <p:cNvPicPr>
            <a:picLocks noChangeAspect="1"/>
          </p:cNvPicPr>
          <p:nvPr/>
        </p:nvPicPr>
        <p:blipFill>
          <a:blip r:embed="rId4"/>
          <a:stretch>
            <a:fillRect/>
          </a:stretch>
        </p:blipFill>
        <p:spPr>
          <a:xfrm>
            <a:off x="793826" y="5359945"/>
            <a:ext cx="4196359" cy="2157192"/>
          </a:xfrm>
          <a:prstGeom prst="rect">
            <a:avLst/>
          </a:prstGeom>
        </p:spPr>
      </p:pic>
      <p:pic>
        <p:nvPicPr>
          <p:cNvPr id="4" name="Image 2" descr="preencoded.png"/>
          <p:cNvPicPr>
            <a:picLocks noChangeAspect="1"/>
          </p:cNvPicPr>
          <p:nvPr/>
        </p:nvPicPr>
        <p:blipFill>
          <a:blip r:embed="rId3"/>
          <a:stretch>
            <a:fillRect/>
          </a:stretch>
        </p:blipFill>
        <p:spPr>
          <a:xfrm>
            <a:off x="5216825" y="3316268"/>
            <a:ext cx="4196555" cy="1817037"/>
          </a:xfrm>
          <a:prstGeom prst="rect">
            <a:avLst/>
          </a:prstGeom>
        </p:spPr>
      </p:pic>
      <p:pic>
        <p:nvPicPr>
          <p:cNvPr id="5" name="Image 3" descr="preencoded.png"/>
          <p:cNvPicPr>
            <a:picLocks noChangeAspect="1"/>
          </p:cNvPicPr>
          <p:nvPr/>
        </p:nvPicPr>
        <p:blipFill>
          <a:blip r:embed="rId4"/>
          <a:stretch>
            <a:fillRect/>
          </a:stretch>
        </p:blipFill>
        <p:spPr>
          <a:xfrm>
            <a:off x="5216825" y="5359945"/>
            <a:ext cx="4196555" cy="2157192"/>
          </a:xfrm>
          <a:prstGeom prst="rect">
            <a:avLst/>
          </a:prstGeom>
        </p:spPr>
      </p:pic>
      <p:pic>
        <p:nvPicPr>
          <p:cNvPr id="6" name="Image 4" descr="preencoded.png"/>
          <p:cNvPicPr>
            <a:picLocks noChangeAspect="1"/>
          </p:cNvPicPr>
          <p:nvPr/>
        </p:nvPicPr>
        <p:blipFill>
          <a:blip r:embed="rId3"/>
          <a:stretch>
            <a:fillRect/>
          </a:stretch>
        </p:blipFill>
        <p:spPr>
          <a:xfrm>
            <a:off x="9640019" y="3316268"/>
            <a:ext cx="4196359" cy="1817037"/>
          </a:xfrm>
          <a:prstGeom prst="rect">
            <a:avLst/>
          </a:prstGeom>
        </p:spPr>
      </p:pic>
      <p:pic>
        <p:nvPicPr>
          <p:cNvPr id="7" name="Image 5" descr="preencoded.png"/>
          <p:cNvPicPr>
            <a:picLocks noChangeAspect="1"/>
          </p:cNvPicPr>
          <p:nvPr/>
        </p:nvPicPr>
        <p:blipFill>
          <a:blip r:embed="rId5"/>
          <a:stretch>
            <a:fillRect/>
          </a:stretch>
        </p:blipFill>
        <p:spPr>
          <a:xfrm>
            <a:off x="768731" y="3687989"/>
            <a:ext cx="4246549" cy="1470412"/>
          </a:xfrm>
          <a:prstGeom prst="rect">
            <a:avLst/>
          </a:prstGeom>
        </p:spPr>
      </p:pic>
      <p:pic>
        <p:nvPicPr>
          <p:cNvPr id="8" name="Image 6" descr="preencoded.png"/>
          <p:cNvPicPr>
            <a:picLocks noChangeAspect="1"/>
          </p:cNvPicPr>
          <p:nvPr/>
        </p:nvPicPr>
        <p:blipFill>
          <a:blip r:embed="rId6"/>
          <a:stretch>
            <a:fillRect/>
          </a:stretch>
        </p:blipFill>
        <p:spPr>
          <a:xfrm>
            <a:off x="768731" y="5731665"/>
            <a:ext cx="4246549" cy="1810567"/>
          </a:xfrm>
          <a:prstGeom prst="rect">
            <a:avLst/>
          </a:prstGeom>
        </p:spPr>
      </p:pic>
      <p:pic>
        <p:nvPicPr>
          <p:cNvPr id="9" name="Image 7" descr="preencoded.png"/>
          <p:cNvPicPr>
            <a:picLocks noChangeAspect="1"/>
          </p:cNvPicPr>
          <p:nvPr/>
        </p:nvPicPr>
        <p:blipFill>
          <a:blip r:embed="rId7"/>
          <a:stretch>
            <a:fillRect/>
          </a:stretch>
        </p:blipFill>
        <p:spPr>
          <a:xfrm>
            <a:off x="5191730" y="3687989"/>
            <a:ext cx="4246745" cy="1470412"/>
          </a:xfrm>
          <a:prstGeom prst="rect">
            <a:avLst/>
          </a:prstGeom>
        </p:spPr>
      </p:pic>
      <p:pic>
        <p:nvPicPr>
          <p:cNvPr id="10" name="Image 8" descr="preencoded.png"/>
          <p:cNvPicPr>
            <a:picLocks noChangeAspect="1"/>
          </p:cNvPicPr>
          <p:nvPr/>
        </p:nvPicPr>
        <p:blipFill>
          <a:blip r:embed="rId8"/>
          <a:stretch>
            <a:fillRect/>
          </a:stretch>
        </p:blipFill>
        <p:spPr>
          <a:xfrm>
            <a:off x="5191730" y="5731665"/>
            <a:ext cx="4246745" cy="1810567"/>
          </a:xfrm>
          <a:prstGeom prst="rect">
            <a:avLst/>
          </a:prstGeom>
        </p:spPr>
      </p:pic>
      <p:pic>
        <p:nvPicPr>
          <p:cNvPr id="11" name="Image 9" descr="preencoded.png"/>
          <p:cNvPicPr>
            <a:picLocks noChangeAspect="1"/>
          </p:cNvPicPr>
          <p:nvPr/>
        </p:nvPicPr>
        <p:blipFill>
          <a:blip r:embed="rId5"/>
          <a:stretch>
            <a:fillRect/>
          </a:stretch>
        </p:blipFill>
        <p:spPr>
          <a:xfrm>
            <a:off x="9614924" y="3687989"/>
            <a:ext cx="4246549" cy="1470412"/>
          </a:xfrm>
          <a:prstGeom prst="rect">
            <a:avLst/>
          </a:prstGeom>
        </p:spPr>
      </p:pic>
      <p:pic>
        <p:nvPicPr>
          <p:cNvPr id="12" name="Image 10" descr="preencoded.png"/>
          <p:cNvPicPr>
            <a:picLocks noChangeAspect="1"/>
          </p:cNvPicPr>
          <p:nvPr/>
        </p:nvPicPr>
        <p:blipFill>
          <a:blip r:embed="rId9"/>
          <a:stretch>
            <a:fillRect/>
          </a:stretch>
        </p:blipFill>
        <p:spPr>
          <a:xfrm>
            <a:off x="768731" y="3574669"/>
            <a:ext cx="4246549" cy="163510"/>
          </a:xfrm>
          <a:prstGeom prst="rect">
            <a:avLst/>
          </a:prstGeom>
        </p:spPr>
      </p:pic>
      <p:pic>
        <p:nvPicPr>
          <p:cNvPr id="13" name="Image 11" descr="preencoded.png"/>
          <p:cNvPicPr>
            <a:picLocks noChangeAspect="1"/>
          </p:cNvPicPr>
          <p:nvPr/>
        </p:nvPicPr>
        <p:blipFill>
          <a:blip r:embed="rId9"/>
          <a:stretch>
            <a:fillRect/>
          </a:stretch>
        </p:blipFill>
        <p:spPr>
          <a:xfrm>
            <a:off x="768731" y="5618345"/>
            <a:ext cx="4246549" cy="163510"/>
          </a:xfrm>
          <a:prstGeom prst="rect">
            <a:avLst/>
          </a:prstGeom>
        </p:spPr>
      </p:pic>
      <p:pic>
        <p:nvPicPr>
          <p:cNvPr id="14" name="Image 12" descr="preencoded.png"/>
          <p:cNvPicPr>
            <a:picLocks noChangeAspect="1"/>
          </p:cNvPicPr>
          <p:nvPr/>
        </p:nvPicPr>
        <p:blipFill>
          <a:blip r:embed="rId9"/>
          <a:stretch>
            <a:fillRect/>
          </a:stretch>
        </p:blipFill>
        <p:spPr>
          <a:xfrm>
            <a:off x="5191730" y="3574669"/>
            <a:ext cx="4246745" cy="163510"/>
          </a:xfrm>
          <a:prstGeom prst="rect">
            <a:avLst/>
          </a:prstGeom>
        </p:spPr>
      </p:pic>
      <p:pic>
        <p:nvPicPr>
          <p:cNvPr id="15" name="Image 13" descr="preencoded.png"/>
          <p:cNvPicPr>
            <a:picLocks noChangeAspect="1"/>
          </p:cNvPicPr>
          <p:nvPr/>
        </p:nvPicPr>
        <p:blipFill>
          <a:blip r:embed="rId9"/>
          <a:stretch>
            <a:fillRect/>
          </a:stretch>
        </p:blipFill>
        <p:spPr>
          <a:xfrm>
            <a:off x="5191730" y="5618345"/>
            <a:ext cx="4246745" cy="163510"/>
          </a:xfrm>
          <a:prstGeom prst="rect">
            <a:avLst/>
          </a:prstGeom>
        </p:spPr>
      </p:pic>
      <p:pic>
        <p:nvPicPr>
          <p:cNvPr id="16" name="Image 14" descr="preencoded.png"/>
          <p:cNvPicPr>
            <a:picLocks noChangeAspect="1"/>
          </p:cNvPicPr>
          <p:nvPr/>
        </p:nvPicPr>
        <p:blipFill>
          <a:blip r:embed="rId9"/>
          <a:stretch>
            <a:fillRect/>
          </a:stretch>
        </p:blipFill>
        <p:spPr>
          <a:xfrm>
            <a:off x="9614924" y="3574669"/>
            <a:ext cx="4246549" cy="163510"/>
          </a:xfrm>
          <a:prstGeom prst="rect">
            <a:avLst/>
          </a:prstGeom>
        </p:spPr>
      </p:pic>
      <p:pic>
        <p:nvPicPr>
          <p:cNvPr id="17" name="Image 15" descr="preencoded.png"/>
          <p:cNvPicPr>
            <a:picLocks noChangeAspect="1"/>
          </p:cNvPicPr>
          <p:nvPr/>
        </p:nvPicPr>
        <p:blipFill>
          <a:blip r:embed="rId10"/>
          <a:stretch>
            <a:fillRect/>
          </a:stretch>
        </p:blipFill>
        <p:spPr>
          <a:xfrm>
            <a:off x="2551850" y="3316268"/>
            <a:ext cx="680310" cy="680310"/>
          </a:xfrm>
          <a:prstGeom prst="rect">
            <a:avLst/>
          </a:prstGeom>
        </p:spPr>
      </p:pic>
      <p:pic>
        <p:nvPicPr>
          <p:cNvPr id="18" name="Image 16" descr="preencoded.png"/>
          <p:cNvPicPr>
            <a:picLocks noChangeAspect="1"/>
          </p:cNvPicPr>
          <p:nvPr/>
        </p:nvPicPr>
        <p:blipFill>
          <a:blip r:embed="rId10"/>
          <a:stretch>
            <a:fillRect/>
          </a:stretch>
        </p:blipFill>
        <p:spPr>
          <a:xfrm>
            <a:off x="2551850" y="5359945"/>
            <a:ext cx="680310" cy="680310"/>
          </a:xfrm>
          <a:prstGeom prst="rect">
            <a:avLst/>
          </a:prstGeom>
        </p:spPr>
      </p:pic>
      <p:pic>
        <p:nvPicPr>
          <p:cNvPr id="19" name="Image 17" descr="preencoded.png"/>
          <p:cNvPicPr>
            <a:picLocks noChangeAspect="1"/>
          </p:cNvPicPr>
          <p:nvPr/>
        </p:nvPicPr>
        <p:blipFill>
          <a:blip r:embed="rId10"/>
          <a:stretch>
            <a:fillRect/>
          </a:stretch>
        </p:blipFill>
        <p:spPr>
          <a:xfrm>
            <a:off x="6974849" y="3316268"/>
            <a:ext cx="680310" cy="680310"/>
          </a:xfrm>
          <a:prstGeom prst="rect">
            <a:avLst/>
          </a:prstGeom>
        </p:spPr>
      </p:pic>
      <p:pic>
        <p:nvPicPr>
          <p:cNvPr id="20" name="Image 18" descr="preencoded.png"/>
          <p:cNvPicPr>
            <a:picLocks noChangeAspect="1"/>
          </p:cNvPicPr>
          <p:nvPr/>
        </p:nvPicPr>
        <p:blipFill>
          <a:blip r:embed="rId10"/>
          <a:stretch>
            <a:fillRect/>
          </a:stretch>
        </p:blipFill>
        <p:spPr>
          <a:xfrm>
            <a:off x="6974849" y="5359945"/>
            <a:ext cx="680310" cy="680310"/>
          </a:xfrm>
          <a:prstGeom prst="rect">
            <a:avLst/>
          </a:prstGeom>
        </p:spPr>
      </p:pic>
      <p:pic>
        <p:nvPicPr>
          <p:cNvPr id="21" name="Image 19" descr="preencoded.png"/>
          <p:cNvPicPr>
            <a:picLocks noChangeAspect="1"/>
          </p:cNvPicPr>
          <p:nvPr/>
        </p:nvPicPr>
        <p:blipFill>
          <a:blip r:embed="rId10"/>
          <a:stretch>
            <a:fillRect/>
          </a:stretch>
        </p:blipFill>
        <p:spPr>
          <a:xfrm>
            <a:off x="11398043" y="3316268"/>
            <a:ext cx="680310" cy="680310"/>
          </a:xfrm>
          <a:prstGeom prst="rect">
            <a:avLst/>
          </a:prstGeom>
        </p:spPr>
      </p:pic>
      <p:sp>
        <p:nvSpPr>
          <p:cNvPr id="22"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3: Communication as a Mechanism of Legitimation</a:t>
            </a:r>
            <a:endParaRPr lang="en-US" sz="3572" dirty="0"/>
          </a:p>
        </p:txBody>
      </p:sp>
      <p:sp>
        <p:nvSpPr>
          <p:cNvPr id="23" name="Text 1"/>
          <p:cNvSpPr/>
          <p:nvPr/>
        </p:nvSpPr>
        <p:spPr>
          <a:xfrm>
            <a:off x="793826" y="144570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How Communication Produces Legitimacy</a:t>
            </a:r>
            <a:endParaRPr lang="en-US" sz="2679" dirty="0"/>
          </a:p>
        </p:txBody>
      </p:sp>
      <p:sp>
        <p:nvSpPr>
          <p:cNvPr id="24" name="Text 2"/>
          <p:cNvSpPr/>
          <p:nvPr/>
        </p:nvSpPr>
        <p:spPr>
          <a:xfrm>
            <a:off x="793826" y="212582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Leaders do not only express legitimacy. They help produce it through communication.</a:t>
            </a:r>
            <a:endParaRPr lang="en-US" sz="1786" dirty="0"/>
          </a:p>
        </p:txBody>
      </p:sp>
      <p:sp>
        <p:nvSpPr>
          <p:cNvPr id="25" name="Text 3"/>
          <p:cNvSpPr/>
          <p:nvPr/>
        </p:nvSpPr>
        <p:spPr>
          <a:xfrm>
            <a:off x="793826" y="2721046"/>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Communication:</a:t>
            </a:r>
            <a:endParaRPr lang="en-US" sz="1786" dirty="0"/>
          </a:p>
        </p:txBody>
      </p:sp>
      <p:sp>
        <p:nvSpPr>
          <p:cNvPr id="26" name="Text 4"/>
          <p:cNvSpPr/>
          <p:nvPr/>
        </p:nvSpPr>
        <p:spPr>
          <a:xfrm>
            <a:off x="1045561" y="4078334"/>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Defines reality</a:t>
            </a:r>
            <a:endParaRPr lang="en-US" sz="2233" dirty="0"/>
          </a:p>
        </p:txBody>
      </p:sp>
      <p:sp>
        <p:nvSpPr>
          <p:cNvPr id="28" name="Text 5"/>
          <p:cNvSpPr/>
          <p:nvPr/>
        </p:nvSpPr>
        <p:spPr>
          <a:xfrm>
            <a:off x="1045561" y="4541415"/>
            <a:ext cx="3692890"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is happening?</a:t>
            </a:r>
            <a:endParaRPr lang="en-US" sz="1786" dirty="0"/>
          </a:p>
        </p:txBody>
      </p:sp>
      <p:sp>
        <p:nvSpPr>
          <p:cNvPr id="30" name="Text 6"/>
          <p:cNvSpPr/>
          <p:nvPr/>
        </p:nvSpPr>
        <p:spPr>
          <a:xfrm>
            <a:off x="1045561" y="6122010"/>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Positions the leader</a:t>
            </a:r>
            <a:endParaRPr lang="en-US" sz="2233" dirty="0"/>
          </a:p>
        </p:txBody>
      </p:sp>
      <p:sp>
        <p:nvSpPr>
          <p:cNvPr id="31" name="Text 7"/>
          <p:cNvSpPr/>
          <p:nvPr/>
        </p:nvSpPr>
        <p:spPr>
          <a:xfrm>
            <a:off x="1045561" y="6585092"/>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should this leader be trusted to respond?</a:t>
            </a:r>
            <a:endParaRPr lang="en-US" sz="1786" dirty="0"/>
          </a:p>
        </p:txBody>
      </p:sp>
      <p:sp>
        <p:nvSpPr>
          <p:cNvPr id="32" name="Text 8"/>
          <p:cNvSpPr/>
          <p:nvPr/>
        </p:nvSpPr>
        <p:spPr>
          <a:xfrm>
            <a:off x="5468559" y="4078334"/>
            <a:ext cx="3693086"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Frames the event</a:t>
            </a:r>
            <a:endParaRPr lang="en-US" sz="2233" dirty="0"/>
          </a:p>
        </p:txBody>
      </p:sp>
      <p:sp>
        <p:nvSpPr>
          <p:cNvPr id="33" name="Text 9"/>
          <p:cNvSpPr/>
          <p:nvPr/>
        </p:nvSpPr>
        <p:spPr>
          <a:xfrm>
            <a:off x="5468559" y="4541415"/>
            <a:ext cx="3693086"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kind of situation is this?</a:t>
            </a:r>
            <a:endParaRPr lang="en-US" sz="1786" dirty="0"/>
          </a:p>
        </p:txBody>
      </p:sp>
      <p:sp>
        <p:nvSpPr>
          <p:cNvPr id="34" name="Text 10"/>
          <p:cNvSpPr/>
          <p:nvPr/>
        </p:nvSpPr>
        <p:spPr>
          <a:xfrm>
            <a:off x="793826" y="7772204"/>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Communication is not a secondary layer added after politics happens. It is one of the environments in which legitimacy becomes socially real.</a:t>
            </a:r>
            <a:endParaRPr lang="en-US" sz="1786" dirty="0"/>
          </a:p>
        </p:txBody>
      </p:sp>
      <p:sp>
        <p:nvSpPr>
          <p:cNvPr id="36" name="Text 11"/>
          <p:cNvSpPr/>
          <p:nvPr/>
        </p:nvSpPr>
        <p:spPr>
          <a:xfrm>
            <a:off x="5468559" y="6122010"/>
            <a:ext cx="3693086"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Stabilises the audience</a:t>
            </a:r>
            <a:endParaRPr lang="en-US" sz="2233" dirty="0"/>
          </a:p>
        </p:txBody>
      </p:sp>
      <p:sp>
        <p:nvSpPr>
          <p:cNvPr id="37" name="Text 12"/>
          <p:cNvSpPr/>
          <p:nvPr/>
        </p:nvSpPr>
        <p:spPr>
          <a:xfrm>
            <a:off x="5468559" y="6585092"/>
            <a:ext cx="3693086"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How should people interpret uncertainty?</a:t>
            </a:r>
            <a:endParaRPr lang="en-US" sz="1786" dirty="0"/>
          </a:p>
        </p:txBody>
      </p:sp>
      <p:sp>
        <p:nvSpPr>
          <p:cNvPr id="39" name="Text 13"/>
          <p:cNvSpPr/>
          <p:nvPr/>
        </p:nvSpPr>
        <p:spPr>
          <a:xfrm>
            <a:off x="9891753" y="4078334"/>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Assigns moral meaning</a:t>
            </a:r>
            <a:endParaRPr lang="en-US" sz="2233" dirty="0"/>
          </a:p>
        </p:txBody>
      </p:sp>
      <p:sp>
        <p:nvSpPr>
          <p:cNvPr id="40" name="Text 14"/>
          <p:cNvSpPr/>
          <p:nvPr/>
        </p:nvSpPr>
        <p:spPr>
          <a:xfrm>
            <a:off x="9891753" y="4541415"/>
            <a:ext cx="3692890"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values are at stake?</a:t>
            </a:r>
            <a:endParaRPr lang="en-US" sz="1786"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974305" cy="8231168"/>
          </a:xfrm>
          <a:prstGeom prst="rect">
            <a:avLst/>
          </a:prstGeom>
        </p:spPr>
      </p:pic>
      <p:pic>
        <p:nvPicPr>
          <p:cNvPr id="3" name="Image 1" descr="preencoded.png"/>
          <p:cNvPicPr>
            <a:picLocks noChangeAspect="1"/>
          </p:cNvPicPr>
          <p:nvPr/>
        </p:nvPicPr>
        <p:blipFill>
          <a:blip r:embed="rId4"/>
          <a:stretch>
            <a:fillRect/>
          </a:stretch>
        </p:blipFill>
        <p:spPr>
          <a:xfrm>
            <a:off x="5856356" y="3281175"/>
            <a:ext cx="2475193" cy="3737983"/>
          </a:xfrm>
          <a:prstGeom prst="rect">
            <a:avLst/>
          </a:prstGeom>
        </p:spPr>
      </p:pic>
      <p:pic>
        <p:nvPicPr>
          <p:cNvPr id="4" name="Image 2" descr="preencoded.png"/>
          <p:cNvPicPr>
            <a:picLocks noChangeAspect="1"/>
          </p:cNvPicPr>
          <p:nvPr/>
        </p:nvPicPr>
        <p:blipFill>
          <a:blip r:embed="rId4"/>
          <a:stretch>
            <a:fillRect/>
          </a:stretch>
        </p:blipFill>
        <p:spPr>
          <a:xfrm>
            <a:off x="8621318" y="3281175"/>
            <a:ext cx="2475193" cy="3737983"/>
          </a:xfrm>
          <a:prstGeom prst="rect">
            <a:avLst/>
          </a:prstGeom>
        </p:spPr>
      </p:pic>
      <p:pic>
        <p:nvPicPr>
          <p:cNvPr id="5" name="Image 3" descr="preencoded.png"/>
          <p:cNvPicPr>
            <a:picLocks noChangeAspect="1"/>
          </p:cNvPicPr>
          <p:nvPr/>
        </p:nvPicPr>
        <p:blipFill>
          <a:blip r:embed="rId4"/>
          <a:stretch>
            <a:fillRect/>
          </a:stretch>
        </p:blipFill>
        <p:spPr>
          <a:xfrm>
            <a:off x="11386280" y="3281175"/>
            <a:ext cx="2475193" cy="3737983"/>
          </a:xfrm>
          <a:prstGeom prst="rect">
            <a:avLst/>
          </a:prstGeom>
        </p:spPr>
      </p:pic>
      <p:pic>
        <p:nvPicPr>
          <p:cNvPr id="6" name="Image 4" descr="preencoded.png"/>
          <p:cNvPicPr>
            <a:picLocks noChangeAspect="1"/>
          </p:cNvPicPr>
          <p:nvPr/>
        </p:nvPicPr>
        <p:blipFill>
          <a:blip r:embed="rId5"/>
          <a:stretch>
            <a:fillRect/>
          </a:stretch>
        </p:blipFill>
        <p:spPr>
          <a:xfrm>
            <a:off x="5743036" y="3281175"/>
            <a:ext cx="163510" cy="3737983"/>
          </a:xfrm>
          <a:prstGeom prst="rect">
            <a:avLst/>
          </a:prstGeom>
        </p:spPr>
      </p:pic>
      <p:pic>
        <p:nvPicPr>
          <p:cNvPr id="7" name="Image 5" descr="preencoded.png"/>
          <p:cNvPicPr>
            <a:picLocks noChangeAspect="1"/>
          </p:cNvPicPr>
          <p:nvPr/>
        </p:nvPicPr>
        <p:blipFill>
          <a:blip r:embed="rId5"/>
          <a:stretch>
            <a:fillRect/>
          </a:stretch>
        </p:blipFill>
        <p:spPr>
          <a:xfrm>
            <a:off x="8507998" y="3281175"/>
            <a:ext cx="163510" cy="3737983"/>
          </a:xfrm>
          <a:prstGeom prst="rect">
            <a:avLst/>
          </a:prstGeom>
        </p:spPr>
      </p:pic>
      <p:pic>
        <p:nvPicPr>
          <p:cNvPr id="8" name="Image 6" descr="preencoded.png"/>
          <p:cNvPicPr>
            <a:picLocks noChangeAspect="1"/>
          </p:cNvPicPr>
          <p:nvPr/>
        </p:nvPicPr>
        <p:blipFill>
          <a:blip r:embed="rId5"/>
          <a:stretch>
            <a:fillRect/>
          </a:stretch>
        </p:blipFill>
        <p:spPr>
          <a:xfrm>
            <a:off x="11272960" y="3281175"/>
            <a:ext cx="163510" cy="3737983"/>
          </a:xfrm>
          <a:prstGeom prst="rect">
            <a:avLst/>
          </a:prstGeom>
        </p:spPr>
      </p:pic>
      <p:sp>
        <p:nvSpPr>
          <p:cNvPr id="9" name="Text 0"/>
          <p:cNvSpPr/>
          <p:nvPr/>
        </p:nvSpPr>
        <p:spPr>
          <a:xfrm>
            <a:off x="5768131" y="1237106"/>
            <a:ext cx="8068247"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3: Communication as a Mechanism of Legitimation</a:t>
            </a:r>
            <a:endParaRPr lang="en-US" sz="3572" dirty="0"/>
          </a:p>
        </p:txBody>
      </p:sp>
      <p:sp>
        <p:nvSpPr>
          <p:cNvPr id="10" name="Text 1"/>
          <p:cNvSpPr/>
          <p:nvPr/>
        </p:nvSpPr>
        <p:spPr>
          <a:xfrm>
            <a:off x="5768131" y="2626155"/>
            <a:ext cx="8068247"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Rhetoric: </a:t>
            </a:r>
            <a:r>
              <a:rPr lang="en-US" sz="2679" dirty="0" smtClean="0">
                <a:solidFill>
                  <a:srgbClr val="FFFFFF"/>
                </a:solidFill>
                <a:latin typeface="思源黑体-Medium" pitchFamily="34" charset="0"/>
                <a:ea typeface="思源黑体-Medium" pitchFamily="34" charset="-122"/>
                <a:cs typeface="思源黑体-Medium" pitchFamily="34" charset="-120"/>
              </a:rPr>
              <a:t>E</a:t>
            </a:r>
            <a:r>
              <a:rPr lang="ro-RO" sz="2679" dirty="0" smtClean="0">
                <a:solidFill>
                  <a:srgbClr val="FFFFFF"/>
                </a:solidFill>
                <a:latin typeface="思源黑体-Medium" pitchFamily="34" charset="0"/>
                <a:ea typeface="思源黑体-Medium" pitchFamily="34" charset="-122"/>
                <a:cs typeface="思源黑体-Medium" pitchFamily="34" charset="-120"/>
              </a:rPr>
              <a:t>t</a:t>
            </a:r>
            <a:r>
              <a:rPr lang="en-US" sz="2679" dirty="0" smtClean="0">
                <a:solidFill>
                  <a:srgbClr val="FFFFFF"/>
                </a:solidFill>
                <a:latin typeface="思源黑体-Medium" pitchFamily="34" charset="0"/>
                <a:ea typeface="思源黑体-Medium" pitchFamily="34" charset="-122"/>
                <a:cs typeface="思源黑体-Medium" pitchFamily="34" charset="-120"/>
              </a:rPr>
              <a:t>hos</a:t>
            </a:r>
            <a:r>
              <a:rPr lang="en-US" sz="2679" dirty="0">
                <a:solidFill>
                  <a:srgbClr val="FFFFFF"/>
                </a:solidFill>
                <a:latin typeface="思源黑体-Medium" pitchFamily="34" charset="0"/>
                <a:ea typeface="思源黑体-Medium" pitchFamily="34" charset="-122"/>
                <a:cs typeface="思源黑体-Medium" pitchFamily="34" charset="-120"/>
              </a:rPr>
              <a:t>, Pathos, Logos</a:t>
            </a:r>
            <a:endParaRPr lang="en-US" sz="2679" dirty="0"/>
          </a:p>
        </p:txBody>
      </p:sp>
      <p:sp>
        <p:nvSpPr>
          <p:cNvPr id="11" name="Text 2"/>
          <p:cNvSpPr/>
          <p:nvPr/>
        </p:nvSpPr>
        <p:spPr>
          <a:xfrm>
            <a:off x="6108090" y="3558004"/>
            <a:ext cx="1946629" cy="414068"/>
          </a:xfrm>
          <a:prstGeom prst="rect">
            <a:avLst/>
          </a:prstGeom>
          <a:noFill/>
          <a:ln/>
        </p:spPr>
        <p:txBody>
          <a:bodyPr wrap="none" lIns="0" tIns="0" rIns="0" bIns="0" rtlCol="0" anchor="ctr"/>
          <a:lstStyle/>
          <a:p>
            <a:pPr marL="0" indent="0" algn="l">
              <a:lnSpc>
                <a:spcPts val="2791"/>
              </a:lnSpc>
              <a:buNone/>
            </a:pPr>
            <a:r>
              <a:rPr lang="en-US" sz="2233" dirty="0" smtClean="0">
                <a:solidFill>
                  <a:srgbClr val="FFFFFF"/>
                </a:solidFill>
                <a:latin typeface="思源黑体-Medium" pitchFamily="34" charset="0"/>
                <a:ea typeface="思源黑体-Medium" pitchFamily="34" charset="-122"/>
                <a:cs typeface="思源黑体-Medium" pitchFamily="34" charset="-120"/>
              </a:rPr>
              <a:t>E</a:t>
            </a:r>
            <a:r>
              <a:rPr lang="ro-RO" sz="2233" dirty="0" smtClean="0">
                <a:solidFill>
                  <a:srgbClr val="FFFFFF"/>
                </a:solidFill>
                <a:latin typeface="思源黑体-Medium" pitchFamily="34" charset="0"/>
                <a:ea typeface="思源黑体-Medium" pitchFamily="34" charset="-122"/>
                <a:cs typeface="思源黑体-Medium" pitchFamily="34" charset="-120"/>
              </a:rPr>
              <a:t>thos</a:t>
            </a:r>
            <a:endParaRPr lang="en-US" sz="2233" dirty="0"/>
          </a:p>
        </p:txBody>
      </p:sp>
      <p:sp>
        <p:nvSpPr>
          <p:cNvPr id="12" name="Text 3"/>
          <p:cNvSpPr/>
          <p:nvPr/>
        </p:nvSpPr>
        <p:spPr>
          <a:xfrm>
            <a:off x="6108090" y="4021086"/>
            <a:ext cx="1946629" cy="2367167"/>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credibility of the speaker. Does the leader sound serious, competent, sincere, calm, or morally credible?</a:t>
            </a:r>
            <a:endParaRPr lang="en-US" sz="1786" dirty="0"/>
          </a:p>
        </p:txBody>
      </p:sp>
      <p:sp>
        <p:nvSpPr>
          <p:cNvPr id="13" name="Text 4"/>
          <p:cNvSpPr/>
          <p:nvPr/>
        </p:nvSpPr>
        <p:spPr>
          <a:xfrm>
            <a:off x="8873052" y="3558004"/>
            <a:ext cx="1946629"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Pathos</a:t>
            </a:r>
            <a:endParaRPr lang="en-US" sz="2233" dirty="0"/>
          </a:p>
        </p:txBody>
      </p:sp>
      <p:sp>
        <p:nvSpPr>
          <p:cNvPr id="14" name="Text 5"/>
          <p:cNvSpPr/>
          <p:nvPr/>
        </p:nvSpPr>
        <p:spPr>
          <a:xfrm>
            <a:off x="8873052" y="4021086"/>
            <a:ext cx="1946629" cy="2707322"/>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emotional orientation of the audience. What feelings are activated, contained, redirected, or dignified?</a:t>
            </a:r>
            <a:endParaRPr lang="en-US" sz="1786" dirty="0"/>
          </a:p>
        </p:txBody>
      </p:sp>
      <p:sp>
        <p:nvSpPr>
          <p:cNvPr id="15" name="Text 6"/>
          <p:cNvSpPr/>
          <p:nvPr/>
        </p:nvSpPr>
        <p:spPr>
          <a:xfrm>
            <a:off x="11638014" y="3558004"/>
            <a:ext cx="1946629"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Logos</a:t>
            </a:r>
            <a:endParaRPr lang="en-US" sz="2233" dirty="0"/>
          </a:p>
        </p:txBody>
      </p:sp>
      <p:sp>
        <p:nvSpPr>
          <p:cNvPr id="16" name="Text 7"/>
          <p:cNvSpPr/>
          <p:nvPr/>
        </p:nvSpPr>
        <p:spPr>
          <a:xfrm>
            <a:off x="11638014" y="4021086"/>
            <a:ext cx="1946629" cy="202701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intelligibility of the message. Does the speech seem coherent, ordered, and persuasive?</a:t>
            </a:r>
            <a:endParaRPr lang="en-US" sz="1786"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8731" y="4226551"/>
            <a:ext cx="6458244" cy="2008974"/>
          </a:xfrm>
          <a:prstGeom prst="rect">
            <a:avLst/>
          </a:prstGeom>
        </p:spPr>
      </p:pic>
      <p:pic>
        <p:nvPicPr>
          <p:cNvPr id="3" name="Image 1" descr="preencoded.png"/>
          <p:cNvPicPr>
            <a:picLocks noChangeAspect="1"/>
          </p:cNvPicPr>
          <p:nvPr/>
        </p:nvPicPr>
        <p:blipFill>
          <a:blip r:embed="rId4"/>
          <a:stretch>
            <a:fillRect/>
          </a:stretch>
        </p:blipFill>
        <p:spPr>
          <a:xfrm>
            <a:off x="768731" y="6411975"/>
            <a:ext cx="6458244" cy="2349130"/>
          </a:xfrm>
          <a:prstGeom prst="rect">
            <a:avLst/>
          </a:prstGeom>
        </p:spPr>
      </p:pic>
      <p:pic>
        <p:nvPicPr>
          <p:cNvPr id="4" name="Image 2" descr="preencoded.png"/>
          <p:cNvPicPr>
            <a:picLocks noChangeAspect="1"/>
          </p:cNvPicPr>
          <p:nvPr/>
        </p:nvPicPr>
        <p:blipFill>
          <a:blip r:embed="rId3"/>
          <a:stretch>
            <a:fillRect/>
          </a:stretch>
        </p:blipFill>
        <p:spPr>
          <a:xfrm>
            <a:off x="7403425" y="4226551"/>
            <a:ext cx="6458244" cy="2008974"/>
          </a:xfrm>
          <a:prstGeom prst="rect">
            <a:avLst/>
          </a:prstGeom>
        </p:spPr>
      </p:pic>
      <p:pic>
        <p:nvPicPr>
          <p:cNvPr id="5" name="Image 3" descr="preencoded.png"/>
          <p:cNvPicPr>
            <a:picLocks noChangeAspect="1"/>
          </p:cNvPicPr>
          <p:nvPr/>
        </p:nvPicPr>
        <p:blipFill>
          <a:blip r:embed="rId4"/>
          <a:stretch>
            <a:fillRect/>
          </a:stretch>
        </p:blipFill>
        <p:spPr>
          <a:xfrm>
            <a:off x="7403425" y="6411975"/>
            <a:ext cx="6458244" cy="2349130"/>
          </a:xfrm>
          <a:prstGeom prst="rect">
            <a:avLst/>
          </a:prstGeom>
        </p:spPr>
      </p:pic>
      <p:pic>
        <p:nvPicPr>
          <p:cNvPr id="6" name="Image 4" descr="preencoded.png"/>
          <p:cNvPicPr>
            <a:picLocks noChangeAspect="1"/>
          </p:cNvPicPr>
          <p:nvPr/>
        </p:nvPicPr>
        <p:blipFill>
          <a:blip r:embed="rId5"/>
          <a:stretch>
            <a:fillRect/>
          </a:stretch>
        </p:blipFill>
        <p:spPr>
          <a:xfrm>
            <a:off x="818921" y="4928820"/>
            <a:ext cx="6357864" cy="1256516"/>
          </a:xfrm>
          <a:prstGeom prst="rect">
            <a:avLst/>
          </a:prstGeom>
        </p:spPr>
      </p:pic>
      <p:pic>
        <p:nvPicPr>
          <p:cNvPr id="7" name="Image 5" descr="preencoded.png"/>
          <p:cNvPicPr>
            <a:picLocks noChangeAspect="1"/>
          </p:cNvPicPr>
          <p:nvPr/>
        </p:nvPicPr>
        <p:blipFill>
          <a:blip r:embed="rId6"/>
          <a:stretch>
            <a:fillRect/>
          </a:stretch>
        </p:blipFill>
        <p:spPr>
          <a:xfrm>
            <a:off x="818921" y="7114244"/>
            <a:ext cx="6357864" cy="1596671"/>
          </a:xfrm>
          <a:prstGeom prst="rect">
            <a:avLst/>
          </a:prstGeom>
        </p:spPr>
      </p:pic>
      <p:pic>
        <p:nvPicPr>
          <p:cNvPr id="8" name="Image 6" descr="preencoded.png"/>
          <p:cNvPicPr>
            <a:picLocks noChangeAspect="1"/>
          </p:cNvPicPr>
          <p:nvPr/>
        </p:nvPicPr>
        <p:blipFill>
          <a:blip r:embed="rId5"/>
          <a:stretch>
            <a:fillRect/>
          </a:stretch>
        </p:blipFill>
        <p:spPr>
          <a:xfrm>
            <a:off x="7453615" y="4928820"/>
            <a:ext cx="6357864" cy="1256516"/>
          </a:xfrm>
          <a:prstGeom prst="rect">
            <a:avLst/>
          </a:prstGeom>
        </p:spPr>
      </p:pic>
      <p:pic>
        <p:nvPicPr>
          <p:cNvPr id="9" name="Image 7" descr="preencoded.png"/>
          <p:cNvPicPr>
            <a:picLocks noChangeAspect="1"/>
          </p:cNvPicPr>
          <p:nvPr/>
        </p:nvPicPr>
        <p:blipFill>
          <a:blip r:embed="rId6"/>
          <a:stretch>
            <a:fillRect/>
          </a:stretch>
        </p:blipFill>
        <p:spPr>
          <a:xfrm>
            <a:off x="7453615" y="7114244"/>
            <a:ext cx="6357864" cy="1596671"/>
          </a:xfrm>
          <a:prstGeom prst="rect">
            <a:avLst/>
          </a:prstGeom>
        </p:spPr>
      </p:pic>
      <p:pic>
        <p:nvPicPr>
          <p:cNvPr id="10" name="Image 8" descr="preencoded.png"/>
          <p:cNvPicPr>
            <a:picLocks noChangeAspect="1"/>
          </p:cNvPicPr>
          <p:nvPr/>
        </p:nvPicPr>
        <p:blipFill>
          <a:blip r:embed="rId7"/>
          <a:stretch>
            <a:fillRect/>
          </a:stretch>
        </p:blipFill>
        <p:spPr>
          <a:xfrm>
            <a:off x="804805" y="4248509"/>
            <a:ext cx="6386096" cy="680310"/>
          </a:xfrm>
          <a:prstGeom prst="rect">
            <a:avLst/>
          </a:prstGeom>
        </p:spPr>
      </p:pic>
      <p:pic>
        <p:nvPicPr>
          <p:cNvPr id="11" name="Image 9" descr="preencoded.png"/>
          <p:cNvPicPr>
            <a:picLocks noChangeAspect="1"/>
          </p:cNvPicPr>
          <p:nvPr/>
        </p:nvPicPr>
        <p:blipFill>
          <a:blip r:embed="rId7"/>
          <a:stretch>
            <a:fillRect/>
          </a:stretch>
        </p:blipFill>
        <p:spPr>
          <a:xfrm>
            <a:off x="804805" y="6433933"/>
            <a:ext cx="6386096" cy="680310"/>
          </a:xfrm>
          <a:prstGeom prst="rect">
            <a:avLst/>
          </a:prstGeom>
        </p:spPr>
      </p:pic>
      <p:pic>
        <p:nvPicPr>
          <p:cNvPr id="12" name="Image 10" descr="preencoded.png"/>
          <p:cNvPicPr>
            <a:picLocks noChangeAspect="1"/>
          </p:cNvPicPr>
          <p:nvPr/>
        </p:nvPicPr>
        <p:blipFill>
          <a:blip r:embed="rId7"/>
          <a:stretch>
            <a:fillRect/>
          </a:stretch>
        </p:blipFill>
        <p:spPr>
          <a:xfrm>
            <a:off x="7439499" y="4248509"/>
            <a:ext cx="6386096" cy="680310"/>
          </a:xfrm>
          <a:prstGeom prst="rect">
            <a:avLst/>
          </a:prstGeom>
        </p:spPr>
      </p:pic>
      <p:pic>
        <p:nvPicPr>
          <p:cNvPr id="13" name="Image 11" descr="preencoded.png"/>
          <p:cNvPicPr>
            <a:picLocks noChangeAspect="1"/>
          </p:cNvPicPr>
          <p:nvPr/>
        </p:nvPicPr>
        <p:blipFill>
          <a:blip r:embed="rId7"/>
          <a:stretch>
            <a:fillRect/>
          </a:stretch>
        </p:blipFill>
        <p:spPr>
          <a:xfrm>
            <a:off x="7439499" y="6433933"/>
            <a:ext cx="6386096" cy="680310"/>
          </a:xfrm>
          <a:prstGeom prst="rect">
            <a:avLst/>
          </a:prstGeom>
        </p:spPr>
      </p:pic>
      <p:sp>
        <p:nvSpPr>
          <p:cNvPr id="14"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3: Communication as a Mechanism of Legitimation</a:t>
            </a:r>
            <a:endParaRPr lang="en-US" sz="3572" dirty="0"/>
          </a:p>
        </p:txBody>
      </p:sp>
      <p:sp>
        <p:nvSpPr>
          <p:cNvPr id="15" name="Text 1"/>
          <p:cNvSpPr/>
          <p:nvPr/>
        </p:nvSpPr>
        <p:spPr>
          <a:xfrm>
            <a:off x="793826" y="144570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Framing</a:t>
            </a:r>
            <a:endParaRPr lang="en-US" sz="2679" dirty="0"/>
          </a:p>
        </p:txBody>
      </p:sp>
      <p:sp>
        <p:nvSpPr>
          <p:cNvPr id="16" name="Text 2"/>
          <p:cNvSpPr/>
          <p:nvPr/>
        </p:nvSpPr>
        <p:spPr>
          <a:xfrm>
            <a:off x="793826" y="212582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Framing is the interpretive structure through which leaders define what a situation means.</a:t>
            </a:r>
            <a:endParaRPr lang="en-US" sz="1786" dirty="0"/>
          </a:p>
        </p:txBody>
      </p:sp>
      <p:sp>
        <p:nvSpPr>
          <p:cNvPr id="17" name="Text 3"/>
          <p:cNvSpPr/>
          <p:nvPr/>
        </p:nvSpPr>
        <p:spPr>
          <a:xfrm>
            <a:off x="793826" y="272104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Framing does not simply describe reality. It organises how the public should interpret events, what response seems adequate, and what role the leader is claiming in that response.</a:t>
            </a:r>
            <a:endParaRPr lang="en-US" sz="1786" dirty="0"/>
          </a:p>
        </p:txBody>
      </p:sp>
      <p:sp>
        <p:nvSpPr>
          <p:cNvPr id="18" name="Text 4"/>
          <p:cNvSpPr/>
          <p:nvPr/>
        </p:nvSpPr>
        <p:spPr>
          <a:xfrm>
            <a:off x="793826" y="365642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same crisis can be framed as:</a:t>
            </a:r>
            <a:endParaRPr lang="en-US" sz="1786" dirty="0"/>
          </a:p>
        </p:txBody>
      </p:sp>
      <p:sp>
        <p:nvSpPr>
          <p:cNvPr id="19" name="Text 5"/>
          <p:cNvSpPr/>
          <p:nvPr/>
        </p:nvSpPr>
        <p:spPr>
          <a:xfrm>
            <a:off x="1045561" y="5155459"/>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 technical problem</a:t>
            </a:r>
            <a:endParaRPr lang="en-US" sz="2233" dirty="0"/>
          </a:p>
        </p:txBody>
      </p:sp>
      <p:sp>
        <p:nvSpPr>
          <p:cNvPr id="20" name="Text 6"/>
          <p:cNvSpPr/>
          <p:nvPr/>
        </p:nvSpPr>
        <p:spPr>
          <a:xfrm>
            <a:off x="1045561" y="5618541"/>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therefore expertise becomes central.</a:t>
            </a:r>
            <a:endParaRPr lang="en-US" sz="1786" dirty="0"/>
          </a:p>
        </p:txBody>
      </p:sp>
      <p:pic>
        <p:nvPicPr>
          <p:cNvPr id="21" name="Image 12" descr="preencoded.png"/>
          <p:cNvPicPr>
            <a:picLocks noChangeAspect="1"/>
          </p:cNvPicPr>
          <p:nvPr/>
        </p:nvPicPr>
        <p:blipFill>
          <a:blip r:embed="rId8"/>
          <a:stretch>
            <a:fillRect/>
          </a:stretch>
        </p:blipFill>
        <p:spPr>
          <a:xfrm>
            <a:off x="3774449" y="4333401"/>
            <a:ext cx="446613" cy="510527"/>
          </a:xfrm>
          <a:prstGeom prst="rect">
            <a:avLst/>
          </a:prstGeom>
        </p:spPr>
      </p:pic>
      <p:sp>
        <p:nvSpPr>
          <p:cNvPr id="22" name="Text 7"/>
          <p:cNvSpPr/>
          <p:nvPr/>
        </p:nvSpPr>
        <p:spPr>
          <a:xfrm>
            <a:off x="1045561" y="7340883"/>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 security threat</a:t>
            </a:r>
            <a:endParaRPr lang="en-US" sz="2233" dirty="0"/>
          </a:p>
        </p:txBody>
      </p:sp>
      <p:pic>
        <p:nvPicPr>
          <p:cNvPr id="23" name="Image 13" descr="preencoded.png"/>
          <p:cNvPicPr>
            <a:picLocks noChangeAspect="1"/>
          </p:cNvPicPr>
          <p:nvPr/>
        </p:nvPicPr>
        <p:blipFill>
          <a:blip r:embed="rId9"/>
          <a:stretch>
            <a:fillRect/>
          </a:stretch>
        </p:blipFill>
        <p:spPr>
          <a:xfrm>
            <a:off x="3742492" y="6518825"/>
            <a:ext cx="510527" cy="510527"/>
          </a:xfrm>
          <a:prstGeom prst="rect">
            <a:avLst/>
          </a:prstGeom>
        </p:spPr>
      </p:pic>
      <p:sp>
        <p:nvSpPr>
          <p:cNvPr id="24" name="Text 8"/>
          <p:cNvSpPr/>
          <p:nvPr/>
        </p:nvSpPr>
        <p:spPr>
          <a:xfrm>
            <a:off x="1045561" y="7803965"/>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therefore protection and control become central.</a:t>
            </a:r>
            <a:endParaRPr lang="en-US" sz="1786" dirty="0"/>
          </a:p>
        </p:txBody>
      </p:sp>
      <p:sp>
        <p:nvSpPr>
          <p:cNvPr id="25" name="Text 9"/>
          <p:cNvSpPr/>
          <p:nvPr/>
        </p:nvSpPr>
        <p:spPr>
          <a:xfrm>
            <a:off x="7680254" y="5155459"/>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 moral challenge</a:t>
            </a:r>
            <a:endParaRPr lang="en-US" sz="2233" dirty="0"/>
          </a:p>
        </p:txBody>
      </p:sp>
      <p:sp>
        <p:nvSpPr>
          <p:cNvPr id="26" name="Text 10"/>
          <p:cNvSpPr/>
          <p:nvPr/>
        </p:nvSpPr>
        <p:spPr>
          <a:xfrm>
            <a:off x="7680254" y="5618541"/>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therefore values and duty become central.</a:t>
            </a:r>
            <a:endParaRPr lang="en-US" sz="1786" dirty="0"/>
          </a:p>
        </p:txBody>
      </p:sp>
      <p:sp>
        <p:nvSpPr>
          <p:cNvPr id="27" name="Text 11"/>
          <p:cNvSpPr/>
          <p:nvPr/>
        </p:nvSpPr>
        <p:spPr>
          <a:xfrm>
            <a:off x="7680254" y="7340883"/>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A test of unity</a:t>
            </a:r>
            <a:endParaRPr lang="en-US" sz="2233" dirty="0"/>
          </a:p>
        </p:txBody>
      </p:sp>
      <p:sp>
        <p:nvSpPr>
          <p:cNvPr id="28" name="Text 12"/>
          <p:cNvSpPr/>
          <p:nvPr/>
        </p:nvSpPr>
        <p:spPr>
          <a:xfrm>
            <a:off x="7680254" y="7803965"/>
            <a:ext cx="5904585"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therefore solidarity and collective endurance become central.</a:t>
            </a:r>
            <a:endParaRPr lang="en-US" sz="1786" dirty="0"/>
          </a:p>
        </p:txBody>
      </p:sp>
      <p:pic>
        <p:nvPicPr>
          <p:cNvPr id="29" name="Image 14" descr="preencoded.png"/>
          <p:cNvPicPr>
            <a:picLocks noChangeAspect="1"/>
          </p:cNvPicPr>
          <p:nvPr/>
        </p:nvPicPr>
        <p:blipFill>
          <a:blip r:embed="rId10"/>
          <a:stretch>
            <a:fillRect/>
          </a:stretch>
        </p:blipFill>
        <p:spPr>
          <a:xfrm>
            <a:off x="10377185" y="4333401"/>
            <a:ext cx="510527" cy="510527"/>
          </a:xfrm>
          <a:prstGeom prst="rect">
            <a:avLst/>
          </a:prstGeom>
        </p:spPr>
      </p:pic>
      <p:pic>
        <p:nvPicPr>
          <p:cNvPr id="30" name="Image 15" descr="preencoded.png"/>
          <p:cNvPicPr>
            <a:picLocks noChangeAspect="1"/>
          </p:cNvPicPr>
          <p:nvPr/>
        </p:nvPicPr>
        <p:blipFill>
          <a:blip r:embed="rId11"/>
          <a:stretch>
            <a:fillRect/>
          </a:stretch>
        </p:blipFill>
        <p:spPr>
          <a:xfrm>
            <a:off x="10377185" y="6518825"/>
            <a:ext cx="510527" cy="5105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2733985"/>
            <a:ext cx="6408054" cy="958904"/>
          </a:xfrm>
          <a:prstGeom prst="rect">
            <a:avLst/>
          </a:prstGeom>
        </p:spPr>
      </p:pic>
      <p:pic>
        <p:nvPicPr>
          <p:cNvPr id="3" name="Image 1" descr="preencoded.png"/>
          <p:cNvPicPr>
            <a:picLocks noChangeAspect="1"/>
          </p:cNvPicPr>
          <p:nvPr/>
        </p:nvPicPr>
        <p:blipFill>
          <a:blip r:embed="rId3"/>
          <a:stretch>
            <a:fillRect/>
          </a:stretch>
        </p:blipFill>
        <p:spPr>
          <a:xfrm>
            <a:off x="793826" y="3919529"/>
            <a:ext cx="6408054" cy="958904"/>
          </a:xfrm>
          <a:prstGeom prst="rect">
            <a:avLst/>
          </a:prstGeom>
        </p:spPr>
      </p:pic>
      <p:pic>
        <p:nvPicPr>
          <p:cNvPr id="4" name="Image 2" descr="preencoded.png"/>
          <p:cNvPicPr>
            <a:picLocks noChangeAspect="1"/>
          </p:cNvPicPr>
          <p:nvPr/>
        </p:nvPicPr>
        <p:blipFill>
          <a:blip r:embed="rId3"/>
          <a:stretch>
            <a:fillRect/>
          </a:stretch>
        </p:blipFill>
        <p:spPr>
          <a:xfrm>
            <a:off x="793826" y="5105073"/>
            <a:ext cx="6408054" cy="958904"/>
          </a:xfrm>
          <a:prstGeom prst="rect">
            <a:avLst/>
          </a:prstGeom>
        </p:spPr>
      </p:pic>
      <p:pic>
        <p:nvPicPr>
          <p:cNvPr id="5" name="Image 3" descr="preencoded.png"/>
          <p:cNvPicPr>
            <a:picLocks noChangeAspect="1"/>
          </p:cNvPicPr>
          <p:nvPr/>
        </p:nvPicPr>
        <p:blipFill>
          <a:blip r:embed="rId3"/>
          <a:stretch>
            <a:fillRect/>
          </a:stretch>
        </p:blipFill>
        <p:spPr>
          <a:xfrm>
            <a:off x="7428520" y="2733985"/>
            <a:ext cx="6408054" cy="958904"/>
          </a:xfrm>
          <a:prstGeom prst="rect">
            <a:avLst/>
          </a:prstGeom>
        </p:spPr>
      </p:pic>
      <p:pic>
        <p:nvPicPr>
          <p:cNvPr id="6" name="Image 4" descr="preencoded.png"/>
          <p:cNvPicPr>
            <a:picLocks noChangeAspect="1"/>
          </p:cNvPicPr>
          <p:nvPr/>
        </p:nvPicPr>
        <p:blipFill>
          <a:blip r:embed="rId3"/>
          <a:stretch>
            <a:fillRect/>
          </a:stretch>
        </p:blipFill>
        <p:spPr>
          <a:xfrm>
            <a:off x="7428520" y="3919529"/>
            <a:ext cx="6408054" cy="958904"/>
          </a:xfrm>
          <a:prstGeom prst="rect">
            <a:avLst/>
          </a:prstGeom>
        </p:spPr>
      </p:pic>
      <p:pic>
        <p:nvPicPr>
          <p:cNvPr id="7" name="Image 5" descr="preencoded.png"/>
          <p:cNvPicPr>
            <a:picLocks noChangeAspect="1"/>
          </p:cNvPicPr>
          <p:nvPr/>
        </p:nvPicPr>
        <p:blipFill>
          <a:blip r:embed="rId4"/>
          <a:stretch>
            <a:fillRect/>
          </a:stretch>
        </p:blipFill>
        <p:spPr>
          <a:xfrm>
            <a:off x="1530797" y="2811819"/>
            <a:ext cx="5671084" cy="958904"/>
          </a:xfrm>
          <a:prstGeom prst="rect">
            <a:avLst/>
          </a:prstGeom>
        </p:spPr>
      </p:pic>
      <p:pic>
        <p:nvPicPr>
          <p:cNvPr id="8" name="Image 6" descr="preencoded.png"/>
          <p:cNvPicPr>
            <a:picLocks noChangeAspect="1"/>
          </p:cNvPicPr>
          <p:nvPr/>
        </p:nvPicPr>
        <p:blipFill>
          <a:blip r:embed="rId4"/>
          <a:stretch>
            <a:fillRect/>
          </a:stretch>
        </p:blipFill>
        <p:spPr>
          <a:xfrm>
            <a:off x="1530797" y="3997363"/>
            <a:ext cx="5671084" cy="958904"/>
          </a:xfrm>
          <a:prstGeom prst="rect">
            <a:avLst/>
          </a:prstGeom>
        </p:spPr>
      </p:pic>
      <p:pic>
        <p:nvPicPr>
          <p:cNvPr id="9" name="Image 7" descr="preencoded.png"/>
          <p:cNvPicPr>
            <a:picLocks noChangeAspect="1"/>
          </p:cNvPicPr>
          <p:nvPr/>
        </p:nvPicPr>
        <p:blipFill>
          <a:blip r:embed="rId4"/>
          <a:stretch>
            <a:fillRect/>
          </a:stretch>
        </p:blipFill>
        <p:spPr>
          <a:xfrm>
            <a:off x="1530797" y="5182907"/>
            <a:ext cx="5671084" cy="958904"/>
          </a:xfrm>
          <a:prstGeom prst="rect">
            <a:avLst/>
          </a:prstGeom>
        </p:spPr>
      </p:pic>
      <p:pic>
        <p:nvPicPr>
          <p:cNvPr id="10" name="Image 8" descr="preencoded.png"/>
          <p:cNvPicPr>
            <a:picLocks noChangeAspect="1"/>
          </p:cNvPicPr>
          <p:nvPr/>
        </p:nvPicPr>
        <p:blipFill>
          <a:blip r:embed="rId4"/>
          <a:stretch>
            <a:fillRect/>
          </a:stretch>
        </p:blipFill>
        <p:spPr>
          <a:xfrm>
            <a:off x="8165490" y="2811819"/>
            <a:ext cx="5671084" cy="958904"/>
          </a:xfrm>
          <a:prstGeom prst="rect">
            <a:avLst/>
          </a:prstGeom>
        </p:spPr>
      </p:pic>
      <p:pic>
        <p:nvPicPr>
          <p:cNvPr id="11" name="Image 9" descr="preencoded.png"/>
          <p:cNvPicPr>
            <a:picLocks noChangeAspect="1"/>
          </p:cNvPicPr>
          <p:nvPr/>
        </p:nvPicPr>
        <p:blipFill>
          <a:blip r:embed="rId4"/>
          <a:stretch>
            <a:fillRect/>
          </a:stretch>
        </p:blipFill>
        <p:spPr>
          <a:xfrm>
            <a:off x="8165490" y="3997363"/>
            <a:ext cx="5671084" cy="958904"/>
          </a:xfrm>
          <a:prstGeom prst="rect">
            <a:avLst/>
          </a:prstGeom>
        </p:spPr>
      </p:pic>
      <p:pic>
        <p:nvPicPr>
          <p:cNvPr id="12" name="Image 10" descr="preencoded.png"/>
          <p:cNvPicPr>
            <a:picLocks noChangeAspect="1"/>
          </p:cNvPicPr>
          <p:nvPr/>
        </p:nvPicPr>
        <p:blipFill>
          <a:blip r:embed="rId5"/>
          <a:stretch>
            <a:fillRect/>
          </a:stretch>
        </p:blipFill>
        <p:spPr>
          <a:xfrm>
            <a:off x="793826" y="2733985"/>
            <a:ext cx="510331" cy="510331"/>
          </a:xfrm>
          <a:prstGeom prst="rect">
            <a:avLst/>
          </a:prstGeom>
        </p:spPr>
      </p:pic>
      <p:pic>
        <p:nvPicPr>
          <p:cNvPr id="13" name="Image 11" descr="preencoded.png"/>
          <p:cNvPicPr>
            <a:picLocks noChangeAspect="1"/>
          </p:cNvPicPr>
          <p:nvPr/>
        </p:nvPicPr>
        <p:blipFill>
          <a:blip r:embed="rId5"/>
          <a:stretch>
            <a:fillRect/>
          </a:stretch>
        </p:blipFill>
        <p:spPr>
          <a:xfrm>
            <a:off x="793826" y="3919529"/>
            <a:ext cx="510331" cy="510331"/>
          </a:xfrm>
          <a:prstGeom prst="rect">
            <a:avLst/>
          </a:prstGeom>
        </p:spPr>
      </p:pic>
      <p:pic>
        <p:nvPicPr>
          <p:cNvPr id="14" name="Image 12" descr="preencoded.png"/>
          <p:cNvPicPr>
            <a:picLocks noChangeAspect="1"/>
          </p:cNvPicPr>
          <p:nvPr/>
        </p:nvPicPr>
        <p:blipFill>
          <a:blip r:embed="rId5"/>
          <a:stretch>
            <a:fillRect/>
          </a:stretch>
        </p:blipFill>
        <p:spPr>
          <a:xfrm>
            <a:off x="793826" y="5105073"/>
            <a:ext cx="510331" cy="510331"/>
          </a:xfrm>
          <a:prstGeom prst="rect">
            <a:avLst/>
          </a:prstGeom>
        </p:spPr>
      </p:pic>
      <p:pic>
        <p:nvPicPr>
          <p:cNvPr id="15" name="Image 13" descr="preencoded.png"/>
          <p:cNvPicPr>
            <a:picLocks noChangeAspect="1"/>
          </p:cNvPicPr>
          <p:nvPr/>
        </p:nvPicPr>
        <p:blipFill>
          <a:blip r:embed="rId5"/>
          <a:stretch>
            <a:fillRect/>
          </a:stretch>
        </p:blipFill>
        <p:spPr>
          <a:xfrm>
            <a:off x="7428520" y="2733985"/>
            <a:ext cx="510331" cy="510331"/>
          </a:xfrm>
          <a:prstGeom prst="rect">
            <a:avLst/>
          </a:prstGeom>
        </p:spPr>
      </p:pic>
      <p:pic>
        <p:nvPicPr>
          <p:cNvPr id="16" name="Image 14" descr="preencoded.png"/>
          <p:cNvPicPr>
            <a:picLocks noChangeAspect="1"/>
          </p:cNvPicPr>
          <p:nvPr/>
        </p:nvPicPr>
        <p:blipFill>
          <a:blip r:embed="rId5"/>
          <a:stretch>
            <a:fillRect/>
          </a:stretch>
        </p:blipFill>
        <p:spPr>
          <a:xfrm>
            <a:off x="7428520" y="3919529"/>
            <a:ext cx="510331" cy="510331"/>
          </a:xfrm>
          <a:prstGeom prst="rect">
            <a:avLst/>
          </a:prstGeom>
        </p:spPr>
      </p:pic>
      <p:sp>
        <p:nvSpPr>
          <p:cNvPr id="17" name="Text 0"/>
          <p:cNvSpPr/>
          <p:nvPr/>
        </p:nvSpPr>
        <p:spPr>
          <a:xfrm>
            <a:off x="793826" y="1316705"/>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4: Symbolic Authority</a:t>
            </a:r>
            <a:endParaRPr lang="en-US" sz="3572" dirty="0"/>
          </a:p>
        </p:txBody>
      </p:sp>
      <p:sp>
        <p:nvSpPr>
          <p:cNvPr id="18" name="Text 1"/>
          <p:cNvSpPr/>
          <p:nvPr/>
        </p:nvSpPr>
        <p:spPr>
          <a:xfrm>
            <a:off x="793826" y="213876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 leader gains symbolic authority when they appear to represent something larger than the self.</a:t>
            </a:r>
            <a:endParaRPr lang="en-US" sz="1786" dirty="0"/>
          </a:p>
        </p:txBody>
      </p:sp>
      <p:sp>
        <p:nvSpPr>
          <p:cNvPr id="20" name="Text 2"/>
          <p:cNvSpPr/>
          <p:nvPr/>
        </p:nvSpPr>
        <p:spPr>
          <a:xfrm>
            <a:off x="1530797" y="2811819"/>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State</a:t>
            </a:r>
            <a:endParaRPr lang="en-US" sz="2233" dirty="0"/>
          </a:p>
        </p:txBody>
      </p:sp>
      <p:sp>
        <p:nvSpPr>
          <p:cNvPr id="21" name="Text 3"/>
          <p:cNvSpPr/>
          <p:nvPr/>
        </p:nvSpPr>
        <p:spPr>
          <a:xfrm>
            <a:off x="1530797" y="3274901"/>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carrier of institutional continuity.</a:t>
            </a:r>
            <a:endParaRPr lang="en-US" sz="1786" dirty="0"/>
          </a:p>
        </p:txBody>
      </p:sp>
      <p:sp>
        <p:nvSpPr>
          <p:cNvPr id="23" name="Text 4"/>
          <p:cNvSpPr/>
          <p:nvPr/>
        </p:nvSpPr>
        <p:spPr>
          <a:xfrm>
            <a:off x="1530797" y="3997363"/>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Democracy</a:t>
            </a:r>
            <a:endParaRPr lang="en-US" sz="2233" dirty="0"/>
          </a:p>
        </p:txBody>
      </p:sp>
      <p:sp>
        <p:nvSpPr>
          <p:cNvPr id="24" name="Text 5"/>
          <p:cNvSpPr/>
          <p:nvPr/>
        </p:nvSpPr>
        <p:spPr>
          <a:xfrm>
            <a:off x="1530797" y="4460445"/>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guardian of democratic values.</a:t>
            </a:r>
            <a:endParaRPr lang="en-US" sz="1786" dirty="0"/>
          </a:p>
        </p:txBody>
      </p:sp>
      <p:sp>
        <p:nvSpPr>
          <p:cNvPr id="26" name="Text 6"/>
          <p:cNvSpPr/>
          <p:nvPr/>
        </p:nvSpPr>
        <p:spPr>
          <a:xfrm>
            <a:off x="1530797" y="5182907"/>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Collective hope</a:t>
            </a:r>
            <a:endParaRPr lang="en-US" sz="2233" dirty="0"/>
          </a:p>
        </p:txBody>
      </p:sp>
      <p:sp>
        <p:nvSpPr>
          <p:cNvPr id="27" name="Text 7"/>
          <p:cNvSpPr/>
          <p:nvPr/>
        </p:nvSpPr>
        <p:spPr>
          <a:xfrm>
            <a:off x="1530797" y="5645989"/>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bearer of future possibility.</a:t>
            </a:r>
            <a:endParaRPr lang="en-US" sz="1786" dirty="0"/>
          </a:p>
        </p:txBody>
      </p:sp>
      <p:sp>
        <p:nvSpPr>
          <p:cNvPr id="28" name="Text 8"/>
          <p:cNvSpPr/>
          <p:nvPr/>
        </p:nvSpPr>
        <p:spPr>
          <a:xfrm>
            <a:off x="793826" y="631904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is no longer read only as an individual, but as a bearer of public meaning.</a:t>
            </a:r>
            <a:endParaRPr lang="en-US" sz="1786" dirty="0"/>
          </a:p>
        </p:txBody>
      </p:sp>
      <p:sp>
        <p:nvSpPr>
          <p:cNvPr id="31" name="Text 9"/>
          <p:cNvSpPr/>
          <p:nvPr/>
        </p:nvSpPr>
        <p:spPr>
          <a:xfrm>
            <a:off x="8165490" y="2811819"/>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Nation</a:t>
            </a:r>
            <a:endParaRPr lang="en-US" sz="2233" dirty="0"/>
          </a:p>
        </p:txBody>
      </p:sp>
      <p:sp>
        <p:nvSpPr>
          <p:cNvPr id="32" name="Text 10"/>
          <p:cNvSpPr/>
          <p:nvPr/>
        </p:nvSpPr>
        <p:spPr>
          <a:xfrm>
            <a:off x="8165490" y="3274901"/>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embodiment of collective identity.</a:t>
            </a:r>
            <a:endParaRPr lang="en-US" sz="1786" dirty="0"/>
          </a:p>
        </p:txBody>
      </p:sp>
      <p:sp>
        <p:nvSpPr>
          <p:cNvPr id="33" name="Text 11"/>
          <p:cNvSpPr/>
          <p:nvPr/>
        </p:nvSpPr>
        <p:spPr>
          <a:xfrm>
            <a:off x="8165490" y="3997363"/>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Collective grief</a:t>
            </a:r>
            <a:endParaRPr lang="en-US" sz="2233" dirty="0"/>
          </a:p>
        </p:txBody>
      </p:sp>
      <p:sp>
        <p:nvSpPr>
          <p:cNvPr id="34" name="Text 12"/>
          <p:cNvSpPr/>
          <p:nvPr/>
        </p:nvSpPr>
        <p:spPr>
          <a:xfrm>
            <a:off x="8165490" y="4460445"/>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witness and comforter.</a:t>
            </a:r>
            <a:endParaRPr lang="en-US" sz="1786"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4030692"/>
            <a:ext cx="4196359" cy="1176133"/>
          </a:xfrm>
          <a:prstGeom prst="rect">
            <a:avLst/>
          </a:prstGeom>
        </p:spPr>
      </p:pic>
      <p:pic>
        <p:nvPicPr>
          <p:cNvPr id="3" name="Image 1" descr="preencoded.png"/>
          <p:cNvPicPr>
            <a:picLocks noChangeAspect="1"/>
          </p:cNvPicPr>
          <p:nvPr/>
        </p:nvPicPr>
        <p:blipFill>
          <a:blip r:embed="rId3"/>
          <a:stretch>
            <a:fillRect/>
          </a:stretch>
        </p:blipFill>
        <p:spPr>
          <a:xfrm>
            <a:off x="793826" y="6057116"/>
            <a:ext cx="4196359" cy="1176133"/>
          </a:xfrm>
          <a:prstGeom prst="rect">
            <a:avLst/>
          </a:prstGeom>
        </p:spPr>
      </p:pic>
      <p:pic>
        <p:nvPicPr>
          <p:cNvPr id="4" name="Image 2" descr="preencoded.png"/>
          <p:cNvPicPr>
            <a:picLocks noChangeAspect="1"/>
          </p:cNvPicPr>
          <p:nvPr/>
        </p:nvPicPr>
        <p:blipFill>
          <a:blip r:embed="rId3"/>
          <a:stretch>
            <a:fillRect/>
          </a:stretch>
        </p:blipFill>
        <p:spPr>
          <a:xfrm>
            <a:off x="5216825" y="4030692"/>
            <a:ext cx="4196555" cy="1176133"/>
          </a:xfrm>
          <a:prstGeom prst="rect">
            <a:avLst/>
          </a:prstGeom>
        </p:spPr>
      </p:pic>
      <p:pic>
        <p:nvPicPr>
          <p:cNvPr id="5" name="Image 3" descr="preencoded.png"/>
          <p:cNvPicPr>
            <a:picLocks noChangeAspect="1"/>
          </p:cNvPicPr>
          <p:nvPr/>
        </p:nvPicPr>
        <p:blipFill>
          <a:blip r:embed="rId3"/>
          <a:stretch>
            <a:fillRect/>
          </a:stretch>
        </p:blipFill>
        <p:spPr>
          <a:xfrm>
            <a:off x="5216825" y="6057116"/>
            <a:ext cx="4196555" cy="1176133"/>
          </a:xfrm>
          <a:prstGeom prst="rect">
            <a:avLst/>
          </a:prstGeom>
        </p:spPr>
      </p:pic>
      <p:pic>
        <p:nvPicPr>
          <p:cNvPr id="6" name="Image 4" descr="preencoded.png"/>
          <p:cNvPicPr>
            <a:picLocks noChangeAspect="1"/>
          </p:cNvPicPr>
          <p:nvPr/>
        </p:nvPicPr>
        <p:blipFill>
          <a:blip r:embed="rId3"/>
          <a:stretch>
            <a:fillRect/>
          </a:stretch>
        </p:blipFill>
        <p:spPr>
          <a:xfrm>
            <a:off x="9640019" y="4030692"/>
            <a:ext cx="4196359" cy="1176133"/>
          </a:xfrm>
          <a:prstGeom prst="rect">
            <a:avLst/>
          </a:prstGeom>
        </p:spPr>
      </p:pic>
      <p:pic>
        <p:nvPicPr>
          <p:cNvPr id="7" name="Image 5" descr="preencoded.png"/>
          <p:cNvPicPr>
            <a:picLocks noChangeAspect="1"/>
          </p:cNvPicPr>
          <p:nvPr/>
        </p:nvPicPr>
        <p:blipFill>
          <a:blip r:embed="rId3"/>
          <a:stretch>
            <a:fillRect/>
          </a:stretch>
        </p:blipFill>
        <p:spPr>
          <a:xfrm>
            <a:off x="9640019" y="6057116"/>
            <a:ext cx="4196359" cy="1176133"/>
          </a:xfrm>
          <a:prstGeom prst="rect">
            <a:avLst/>
          </a:prstGeom>
        </p:spPr>
      </p:pic>
      <p:pic>
        <p:nvPicPr>
          <p:cNvPr id="8" name="Image 6" descr="preencoded.png"/>
          <p:cNvPicPr>
            <a:picLocks noChangeAspect="1"/>
          </p:cNvPicPr>
          <p:nvPr/>
        </p:nvPicPr>
        <p:blipFill>
          <a:blip r:embed="rId4"/>
          <a:stretch>
            <a:fillRect/>
          </a:stretch>
        </p:blipFill>
        <p:spPr>
          <a:xfrm>
            <a:off x="1530797" y="4108526"/>
            <a:ext cx="3459389" cy="1176133"/>
          </a:xfrm>
          <a:prstGeom prst="rect">
            <a:avLst/>
          </a:prstGeom>
        </p:spPr>
      </p:pic>
      <p:pic>
        <p:nvPicPr>
          <p:cNvPr id="9" name="Image 7" descr="preencoded.png"/>
          <p:cNvPicPr>
            <a:picLocks noChangeAspect="1"/>
          </p:cNvPicPr>
          <p:nvPr/>
        </p:nvPicPr>
        <p:blipFill>
          <a:blip r:embed="rId4"/>
          <a:stretch>
            <a:fillRect/>
          </a:stretch>
        </p:blipFill>
        <p:spPr>
          <a:xfrm>
            <a:off x="1530797" y="6134950"/>
            <a:ext cx="3459389" cy="1176133"/>
          </a:xfrm>
          <a:prstGeom prst="rect">
            <a:avLst/>
          </a:prstGeom>
        </p:spPr>
      </p:pic>
      <p:pic>
        <p:nvPicPr>
          <p:cNvPr id="10" name="Image 8" descr="preencoded.png"/>
          <p:cNvPicPr>
            <a:picLocks noChangeAspect="1"/>
          </p:cNvPicPr>
          <p:nvPr/>
        </p:nvPicPr>
        <p:blipFill>
          <a:blip r:embed="rId4"/>
          <a:stretch>
            <a:fillRect/>
          </a:stretch>
        </p:blipFill>
        <p:spPr>
          <a:xfrm>
            <a:off x="5953795" y="4108526"/>
            <a:ext cx="3459585" cy="1176133"/>
          </a:xfrm>
          <a:prstGeom prst="rect">
            <a:avLst/>
          </a:prstGeom>
        </p:spPr>
      </p:pic>
      <p:pic>
        <p:nvPicPr>
          <p:cNvPr id="11" name="Image 9" descr="preencoded.png"/>
          <p:cNvPicPr>
            <a:picLocks noChangeAspect="1"/>
          </p:cNvPicPr>
          <p:nvPr/>
        </p:nvPicPr>
        <p:blipFill>
          <a:blip r:embed="rId4"/>
          <a:stretch>
            <a:fillRect/>
          </a:stretch>
        </p:blipFill>
        <p:spPr>
          <a:xfrm>
            <a:off x="5953795" y="6134950"/>
            <a:ext cx="3459585" cy="1176133"/>
          </a:xfrm>
          <a:prstGeom prst="rect">
            <a:avLst/>
          </a:prstGeom>
        </p:spPr>
      </p:pic>
      <p:pic>
        <p:nvPicPr>
          <p:cNvPr id="12" name="Image 10" descr="preencoded.png"/>
          <p:cNvPicPr>
            <a:picLocks noChangeAspect="1"/>
          </p:cNvPicPr>
          <p:nvPr/>
        </p:nvPicPr>
        <p:blipFill>
          <a:blip r:embed="rId4"/>
          <a:stretch>
            <a:fillRect/>
          </a:stretch>
        </p:blipFill>
        <p:spPr>
          <a:xfrm>
            <a:off x="10376989" y="4108526"/>
            <a:ext cx="3459389" cy="1176133"/>
          </a:xfrm>
          <a:prstGeom prst="rect">
            <a:avLst/>
          </a:prstGeom>
        </p:spPr>
      </p:pic>
      <p:pic>
        <p:nvPicPr>
          <p:cNvPr id="13" name="Image 11" descr="preencoded.png"/>
          <p:cNvPicPr>
            <a:picLocks noChangeAspect="1"/>
          </p:cNvPicPr>
          <p:nvPr/>
        </p:nvPicPr>
        <p:blipFill>
          <a:blip r:embed="rId4"/>
          <a:stretch>
            <a:fillRect/>
          </a:stretch>
        </p:blipFill>
        <p:spPr>
          <a:xfrm>
            <a:off x="10376989" y="6134950"/>
            <a:ext cx="3459389" cy="1176133"/>
          </a:xfrm>
          <a:prstGeom prst="rect">
            <a:avLst/>
          </a:prstGeom>
        </p:spPr>
      </p:pic>
      <p:pic>
        <p:nvPicPr>
          <p:cNvPr id="14" name="Image 12" descr="preencoded.png"/>
          <p:cNvPicPr>
            <a:picLocks noChangeAspect="1"/>
          </p:cNvPicPr>
          <p:nvPr/>
        </p:nvPicPr>
        <p:blipFill>
          <a:blip r:embed="rId5"/>
          <a:stretch>
            <a:fillRect/>
          </a:stretch>
        </p:blipFill>
        <p:spPr>
          <a:xfrm>
            <a:off x="793826" y="4030692"/>
            <a:ext cx="510331" cy="510331"/>
          </a:xfrm>
          <a:prstGeom prst="rect">
            <a:avLst/>
          </a:prstGeom>
        </p:spPr>
      </p:pic>
      <p:pic>
        <p:nvPicPr>
          <p:cNvPr id="15" name="Image 13" descr="preencoded.png"/>
          <p:cNvPicPr>
            <a:picLocks noChangeAspect="1"/>
          </p:cNvPicPr>
          <p:nvPr/>
        </p:nvPicPr>
        <p:blipFill>
          <a:blip r:embed="rId5"/>
          <a:stretch>
            <a:fillRect/>
          </a:stretch>
        </p:blipFill>
        <p:spPr>
          <a:xfrm>
            <a:off x="793826" y="6057116"/>
            <a:ext cx="510331" cy="510331"/>
          </a:xfrm>
          <a:prstGeom prst="rect">
            <a:avLst/>
          </a:prstGeom>
        </p:spPr>
      </p:pic>
      <p:pic>
        <p:nvPicPr>
          <p:cNvPr id="16" name="Image 14" descr="preencoded.png"/>
          <p:cNvPicPr>
            <a:picLocks noChangeAspect="1"/>
          </p:cNvPicPr>
          <p:nvPr/>
        </p:nvPicPr>
        <p:blipFill>
          <a:blip r:embed="rId5"/>
          <a:stretch>
            <a:fillRect/>
          </a:stretch>
        </p:blipFill>
        <p:spPr>
          <a:xfrm>
            <a:off x="5216825" y="4030692"/>
            <a:ext cx="510331" cy="510331"/>
          </a:xfrm>
          <a:prstGeom prst="rect">
            <a:avLst/>
          </a:prstGeom>
        </p:spPr>
      </p:pic>
      <p:pic>
        <p:nvPicPr>
          <p:cNvPr id="17" name="Image 15" descr="preencoded.png"/>
          <p:cNvPicPr>
            <a:picLocks noChangeAspect="1"/>
          </p:cNvPicPr>
          <p:nvPr/>
        </p:nvPicPr>
        <p:blipFill>
          <a:blip r:embed="rId5"/>
          <a:stretch>
            <a:fillRect/>
          </a:stretch>
        </p:blipFill>
        <p:spPr>
          <a:xfrm>
            <a:off x="5216825" y="6057116"/>
            <a:ext cx="510331" cy="510331"/>
          </a:xfrm>
          <a:prstGeom prst="rect">
            <a:avLst/>
          </a:prstGeom>
        </p:spPr>
      </p:pic>
      <p:pic>
        <p:nvPicPr>
          <p:cNvPr id="18" name="Image 16" descr="preencoded.png"/>
          <p:cNvPicPr>
            <a:picLocks noChangeAspect="1"/>
          </p:cNvPicPr>
          <p:nvPr/>
        </p:nvPicPr>
        <p:blipFill>
          <a:blip r:embed="rId5"/>
          <a:stretch>
            <a:fillRect/>
          </a:stretch>
        </p:blipFill>
        <p:spPr>
          <a:xfrm>
            <a:off x="9640019" y="4030692"/>
            <a:ext cx="510331" cy="510331"/>
          </a:xfrm>
          <a:prstGeom prst="rect">
            <a:avLst/>
          </a:prstGeom>
        </p:spPr>
      </p:pic>
      <p:pic>
        <p:nvPicPr>
          <p:cNvPr id="19" name="Image 17" descr="preencoded.png"/>
          <p:cNvPicPr>
            <a:picLocks noChangeAspect="1"/>
          </p:cNvPicPr>
          <p:nvPr/>
        </p:nvPicPr>
        <p:blipFill>
          <a:blip r:embed="rId5"/>
          <a:stretch>
            <a:fillRect/>
          </a:stretch>
        </p:blipFill>
        <p:spPr>
          <a:xfrm>
            <a:off x="9640019" y="6057116"/>
            <a:ext cx="510331" cy="510331"/>
          </a:xfrm>
          <a:prstGeom prst="rect">
            <a:avLst/>
          </a:prstGeom>
        </p:spPr>
      </p:pic>
      <p:sp>
        <p:nvSpPr>
          <p:cNvPr id="20" name="Text 0"/>
          <p:cNvSpPr/>
          <p:nvPr/>
        </p:nvSpPr>
        <p:spPr>
          <a:xfrm>
            <a:off x="793826" y="997919"/>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5: Psychological Authority</a:t>
            </a:r>
            <a:endParaRPr lang="en-US" sz="3572" dirty="0"/>
          </a:p>
        </p:txBody>
      </p:sp>
      <p:sp>
        <p:nvSpPr>
          <p:cNvPr id="21" name="Text 1"/>
          <p:cNvSpPr/>
          <p:nvPr/>
        </p:nvSpPr>
        <p:spPr>
          <a:xfrm>
            <a:off x="793826" y="1819978"/>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Core Definition</a:t>
            </a:r>
            <a:endParaRPr lang="en-US" sz="2679" dirty="0"/>
          </a:p>
        </p:txBody>
      </p:sp>
      <p:sp>
        <p:nvSpPr>
          <p:cNvPr id="22" name="Text 2"/>
          <p:cNvSpPr/>
          <p:nvPr/>
        </p:nvSpPr>
        <p:spPr>
          <a:xfrm>
            <a:off x="793826" y="2500092"/>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Psychological authority is the capacity of a leader to project inner coherence, emotional stability, credible conviction, and self-possession in such a way that others experience that leader as fit to guide, contain, or orient a collective under pressure.</a:t>
            </a:r>
            <a:endParaRPr lang="en-US" sz="1786" dirty="0"/>
          </a:p>
        </p:txBody>
      </p:sp>
      <p:sp>
        <p:nvSpPr>
          <p:cNvPr id="23" name="Text 3"/>
          <p:cNvSpPr/>
          <p:nvPr/>
        </p:nvSpPr>
        <p:spPr>
          <a:xfrm>
            <a:off x="793826" y="3435470"/>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"psychological"?</a:t>
            </a:r>
            <a:endParaRPr lang="en-US" sz="1786" dirty="0"/>
          </a:p>
        </p:txBody>
      </p:sp>
      <p:sp>
        <p:nvSpPr>
          <p:cNvPr id="25" name="Text 4"/>
          <p:cNvSpPr/>
          <p:nvPr/>
        </p:nvSpPr>
        <p:spPr>
          <a:xfrm>
            <a:off x="1530797" y="4108526"/>
            <a:ext cx="3459389"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it concerns public perception of steadiness, resilience, and self-possession.</a:t>
            </a:r>
            <a:endParaRPr lang="en-US" sz="1786" dirty="0"/>
          </a:p>
        </p:txBody>
      </p:sp>
      <p:sp>
        <p:nvSpPr>
          <p:cNvPr id="26" name="Text 5"/>
          <p:cNvSpPr/>
          <p:nvPr/>
        </p:nvSpPr>
        <p:spPr>
          <a:xfrm>
            <a:off x="793826" y="546189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"authority"?</a:t>
            </a:r>
            <a:endParaRPr lang="en-US" sz="1786" dirty="0"/>
          </a:p>
        </p:txBody>
      </p:sp>
      <p:sp>
        <p:nvSpPr>
          <p:cNvPr id="28" name="Text 6"/>
          <p:cNvSpPr/>
          <p:nvPr/>
        </p:nvSpPr>
        <p:spPr>
          <a:xfrm>
            <a:off x="1530797" y="6134950"/>
            <a:ext cx="3459389"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this perception increases the leader's capacity to be trusted and followed.</a:t>
            </a:r>
            <a:endParaRPr lang="en-US" sz="1786" dirty="0"/>
          </a:p>
        </p:txBody>
      </p:sp>
      <p:sp>
        <p:nvSpPr>
          <p:cNvPr id="30" name="Text 7"/>
          <p:cNvSpPr/>
          <p:nvPr/>
        </p:nvSpPr>
        <p:spPr>
          <a:xfrm>
            <a:off x="5953795" y="4108526"/>
            <a:ext cx="3459585"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it operates affectively as well as cognitively.</a:t>
            </a:r>
            <a:endParaRPr lang="en-US" sz="1786" dirty="0"/>
          </a:p>
        </p:txBody>
      </p:sp>
      <p:sp>
        <p:nvSpPr>
          <p:cNvPr id="32" name="Text 8"/>
          <p:cNvSpPr/>
          <p:nvPr/>
        </p:nvSpPr>
        <p:spPr>
          <a:xfrm>
            <a:off x="5953795" y="6134950"/>
            <a:ext cx="3459585"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composure and conviction can stabilize recognition of leadership.</a:t>
            </a:r>
            <a:endParaRPr lang="en-US" sz="1786" dirty="0"/>
          </a:p>
        </p:txBody>
      </p:sp>
      <p:sp>
        <p:nvSpPr>
          <p:cNvPr id="34" name="Text 9"/>
          <p:cNvSpPr/>
          <p:nvPr/>
        </p:nvSpPr>
        <p:spPr>
          <a:xfrm>
            <a:off x="10376989" y="4108526"/>
            <a:ext cx="3459389"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it shapes how audiences read whether a leader can carry uncertainty.</a:t>
            </a:r>
            <a:endParaRPr lang="en-US" sz="1786" dirty="0"/>
          </a:p>
        </p:txBody>
      </p:sp>
      <p:sp>
        <p:nvSpPr>
          <p:cNvPr id="36" name="Text 10"/>
          <p:cNvSpPr/>
          <p:nvPr/>
        </p:nvSpPr>
        <p:spPr>
          <a:xfrm>
            <a:off x="10376989" y="6134950"/>
            <a:ext cx="3459389"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Because audiences often look for a figure able to contain collective anxiety.</a:t>
            </a:r>
            <a:endParaRPr lang="en-US" sz="1786"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1605493"/>
            <a:ext cx="13042748" cy="28232"/>
          </a:xfrm>
          <a:prstGeom prst="rect">
            <a:avLst/>
          </a:prstGeom>
        </p:spPr>
      </p:pic>
      <p:pic>
        <p:nvPicPr>
          <p:cNvPr id="3" name="Image 1" descr="preencoded.png"/>
          <p:cNvPicPr>
            <a:picLocks noChangeAspect="1"/>
          </p:cNvPicPr>
          <p:nvPr/>
        </p:nvPicPr>
        <p:blipFill>
          <a:blip r:embed="rId3"/>
          <a:stretch>
            <a:fillRect/>
          </a:stretch>
        </p:blipFill>
        <p:spPr>
          <a:xfrm>
            <a:off x="793826" y="7305985"/>
            <a:ext cx="13042748" cy="28232"/>
          </a:xfrm>
          <a:prstGeom prst="rect">
            <a:avLst/>
          </a:prstGeom>
        </p:spPr>
      </p:pic>
      <p:sp>
        <p:nvSpPr>
          <p:cNvPr id="4" name="Text 0"/>
          <p:cNvSpPr/>
          <p:nvPr/>
        </p:nvSpPr>
        <p:spPr>
          <a:xfrm>
            <a:off x="793826" y="641688"/>
            <a:ext cx="13042748" cy="815588"/>
          </a:xfrm>
          <a:prstGeom prst="rect">
            <a:avLst/>
          </a:prstGeom>
          <a:noFill/>
          <a:ln/>
        </p:spPr>
        <p:txBody>
          <a:bodyPr wrap="none" lIns="0" tIns="0" rIns="0" bIns="0" rtlCol="0" anchor="ctr"/>
          <a:lstStyle/>
          <a:p>
            <a:pPr marL="0" indent="0" algn="ctr">
              <a:lnSpc>
                <a:spcPts val="5581"/>
              </a:lnSpc>
              <a:buNone/>
            </a:pPr>
            <a:r>
              <a:rPr lang="en-US" sz="4465" dirty="0">
                <a:solidFill>
                  <a:srgbClr val="FFFFFF"/>
                </a:solidFill>
                <a:latin typeface="思源黑体-Medium" pitchFamily="34" charset="0"/>
                <a:ea typeface="思源黑体-Medium" pitchFamily="34" charset="-122"/>
                <a:cs typeface="思源黑体-Medium" pitchFamily="34" charset="-120"/>
              </a:rPr>
              <a:t>CONTENTS</a:t>
            </a:r>
            <a:endParaRPr lang="en-US" sz="4465" dirty="0"/>
          </a:p>
        </p:txBody>
      </p:sp>
      <p:sp>
        <p:nvSpPr>
          <p:cNvPr id="5" name="Text 1"/>
          <p:cNvSpPr/>
          <p:nvPr/>
        </p:nvSpPr>
        <p:spPr>
          <a:xfrm>
            <a:off x="806374" y="2127980"/>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01</a:t>
            </a:r>
            <a:endParaRPr lang="en-US" sz="2233" dirty="0"/>
          </a:p>
        </p:txBody>
      </p:sp>
      <p:sp>
        <p:nvSpPr>
          <p:cNvPr id="6" name="Text 2"/>
          <p:cNvSpPr/>
          <p:nvPr/>
        </p:nvSpPr>
        <p:spPr>
          <a:xfrm>
            <a:off x="806374" y="2779862"/>
            <a:ext cx="3885220" cy="414068"/>
          </a:xfrm>
          <a:prstGeom prst="rect">
            <a:avLst/>
          </a:prstGeom>
          <a:noFill/>
          <a:ln/>
        </p:spPr>
        <p:txBody>
          <a:bodyPr wrap="non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Opening and Core Question</a:t>
            </a:r>
            <a:endParaRPr lang="en-US" sz="2233" dirty="0"/>
          </a:p>
        </p:txBody>
      </p:sp>
      <p:sp>
        <p:nvSpPr>
          <p:cNvPr id="7" name="Text 3"/>
          <p:cNvSpPr/>
          <p:nvPr/>
        </p:nvSpPr>
        <p:spPr>
          <a:xfrm>
            <a:off x="806374" y="3966779"/>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04</a:t>
            </a:r>
            <a:endParaRPr lang="en-US" sz="2233" dirty="0"/>
          </a:p>
        </p:txBody>
      </p:sp>
      <p:sp>
        <p:nvSpPr>
          <p:cNvPr id="8" name="Text 4"/>
          <p:cNvSpPr/>
          <p:nvPr/>
        </p:nvSpPr>
        <p:spPr>
          <a:xfrm>
            <a:off x="806374" y="4618661"/>
            <a:ext cx="3885220" cy="768339"/>
          </a:xfrm>
          <a:prstGeom prst="rect">
            <a:avLst/>
          </a:prstGeom>
          <a:noFill/>
          <a:ln/>
        </p:spPr>
        <p:txBody>
          <a:bodyPr wrap="squar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Case Studies and Guided Analysis</a:t>
            </a:r>
            <a:endParaRPr lang="en-US" sz="2233" dirty="0"/>
          </a:p>
        </p:txBody>
      </p:sp>
      <p:sp>
        <p:nvSpPr>
          <p:cNvPr id="9" name="Text 5"/>
          <p:cNvSpPr/>
          <p:nvPr/>
        </p:nvSpPr>
        <p:spPr>
          <a:xfrm>
            <a:off x="5371904" y="2127980"/>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02</a:t>
            </a:r>
            <a:endParaRPr lang="en-US" sz="2233" dirty="0"/>
          </a:p>
        </p:txBody>
      </p:sp>
      <p:sp>
        <p:nvSpPr>
          <p:cNvPr id="10" name="Text 6"/>
          <p:cNvSpPr/>
          <p:nvPr/>
        </p:nvSpPr>
        <p:spPr>
          <a:xfrm>
            <a:off x="806374" y="5805577"/>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07</a:t>
            </a:r>
            <a:endParaRPr lang="en-US" sz="2233" dirty="0"/>
          </a:p>
        </p:txBody>
      </p:sp>
      <p:sp>
        <p:nvSpPr>
          <p:cNvPr id="11" name="Text 7"/>
          <p:cNvSpPr/>
          <p:nvPr/>
        </p:nvSpPr>
        <p:spPr>
          <a:xfrm>
            <a:off x="5371904" y="2779862"/>
            <a:ext cx="3885220" cy="768339"/>
          </a:xfrm>
          <a:prstGeom prst="rect">
            <a:avLst/>
          </a:prstGeom>
          <a:noFill/>
          <a:ln/>
        </p:spPr>
        <p:txBody>
          <a:bodyPr wrap="squar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Concepts and Analytical Foundations</a:t>
            </a:r>
            <a:endParaRPr lang="en-US" sz="2233" dirty="0"/>
          </a:p>
        </p:txBody>
      </p:sp>
      <p:sp>
        <p:nvSpPr>
          <p:cNvPr id="12" name="Text 8"/>
          <p:cNvSpPr/>
          <p:nvPr/>
        </p:nvSpPr>
        <p:spPr>
          <a:xfrm>
            <a:off x="806374" y="6457460"/>
            <a:ext cx="3885220" cy="414068"/>
          </a:xfrm>
          <a:prstGeom prst="rect">
            <a:avLst/>
          </a:prstGeom>
          <a:noFill/>
          <a:ln/>
        </p:spPr>
        <p:txBody>
          <a:bodyPr wrap="non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References</a:t>
            </a:r>
            <a:endParaRPr lang="en-US" sz="2233" dirty="0"/>
          </a:p>
        </p:txBody>
      </p:sp>
      <p:sp>
        <p:nvSpPr>
          <p:cNvPr id="13" name="Text 9"/>
          <p:cNvSpPr/>
          <p:nvPr/>
        </p:nvSpPr>
        <p:spPr>
          <a:xfrm>
            <a:off x="5371904" y="3966779"/>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05</a:t>
            </a:r>
            <a:endParaRPr lang="en-US" sz="2233" dirty="0"/>
          </a:p>
        </p:txBody>
      </p:sp>
      <p:sp>
        <p:nvSpPr>
          <p:cNvPr id="14" name="Text 10"/>
          <p:cNvSpPr/>
          <p:nvPr/>
        </p:nvSpPr>
        <p:spPr>
          <a:xfrm>
            <a:off x="5371904" y="4618661"/>
            <a:ext cx="3885220" cy="768339"/>
          </a:xfrm>
          <a:prstGeom prst="rect">
            <a:avLst/>
          </a:prstGeom>
          <a:noFill/>
          <a:ln/>
        </p:spPr>
        <p:txBody>
          <a:bodyPr wrap="squar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Guided Exercises and Application</a:t>
            </a:r>
            <a:endParaRPr lang="en-US" sz="2233" dirty="0"/>
          </a:p>
        </p:txBody>
      </p:sp>
      <p:sp>
        <p:nvSpPr>
          <p:cNvPr id="15" name="Text 11"/>
          <p:cNvSpPr/>
          <p:nvPr/>
        </p:nvSpPr>
        <p:spPr>
          <a:xfrm>
            <a:off x="9937434" y="2127980"/>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03</a:t>
            </a:r>
            <a:endParaRPr lang="en-US" sz="2233" dirty="0"/>
          </a:p>
        </p:txBody>
      </p:sp>
      <p:sp>
        <p:nvSpPr>
          <p:cNvPr id="16" name="Text 12"/>
          <p:cNvSpPr/>
          <p:nvPr/>
        </p:nvSpPr>
        <p:spPr>
          <a:xfrm>
            <a:off x="9937434" y="2779862"/>
            <a:ext cx="3885220" cy="768339"/>
          </a:xfrm>
          <a:prstGeom prst="rect">
            <a:avLst/>
          </a:prstGeom>
          <a:noFill/>
          <a:ln/>
        </p:spPr>
        <p:txBody>
          <a:bodyPr wrap="square" lIns="0" tIns="0" rIns="0" bIns="0" rtlCol="0" anchor="ctr"/>
          <a:lstStyle/>
          <a:p>
            <a:pPr marL="0" indent="0" algn="ctr">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Operational Toolkit and Analytical Method</a:t>
            </a:r>
            <a:endParaRPr lang="en-US" sz="2233" dirty="0"/>
          </a:p>
        </p:txBody>
      </p:sp>
      <p:sp>
        <p:nvSpPr>
          <p:cNvPr id="17" name="Text 13"/>
          <p:cNvSpPr/>
          <p:nvPr/>
        </p:nvSpPr>
        <p:spPr>
          <a:xfrm>
            <a:off x="9937434" y="3966779"/>
            <a:ext cx="3885220" cy="414068"/>
          </a:xfrm>
          <a:prstGeom prst="rect">
            <a:avLst/>
          </a:prstGeom>
          <a:noFill/>
          <a:ln/>
        </p:spPr>
        <p:txBody>
          <a:bodyPr wrap="none" lIns="0" tIns="0" rIns="0" bIns="0" rtlCol="0" anchor="ctr"/>
          <a:lstStyle/>
          <a:p>
            <a:pPr marL="0" indent="0" algn="ctr">
              <a:lnSpc>
                <a:spcPts val="3572"/>
              </a:lnSpc>
              <a:buNone/>
            </a:pPr>
            <a:r>
              <a:rPr lang="en-US" sz="2233" dirty="0">
                <a:solidFill>
                  <a:srgbClr val="F0F4FA"/>
                </a:solidFill>
                <a:latin typeface="思源黑体-Medium" pitchFamily="34" charset="0"/>
                <a:ea typeface="思源黑体-Medium" pitchFamily="34" charset="-122"/>
                <a:cs typeface="思源黑体-Medium" pitchFamily="34" charset="-120"/>
              </a:rPr>
              <a:t>06</a:t>
            </a:r>
            <a:endParaRPr lang="en-US" sz="2233" dirty="0"/>
          </a:p>
        </p:txBody>
      </p:sp>
      <p:sp>
        <p:nvSpPr>
          <p:cNvPr id="18" name="Text 14"/>
          <p:cNvSpPr/>
          <p:nvPr/>
        </p:nvSpPr>
        <p:spPr>
          <a:xfrm>
            <a:off x="9937434" y="4618661"/>
            <a:ext cx="3885220" cy="768339"/>
          </a:xfrm>
          <a:prstGeom prst="rect">
            <a:avLst/>
          </a:prstGeom>
          <a:noFill/>
          <a:ln/>
        </p:spPr>
        <p:txBody>
          <a:bodyPr wrap="square" lIns="0" tIns="0" rIns="0" bIns="0" rtlCol="0" anchor="ctr"/>
          <a:lstStyle/>
          <a:p>
            <a:pPr marL="0" indent="0" algn="ctr">
              <a:lnSpc>
                <a:spcPts val="2791"/>
              </a:lnSpc>
              <a:buNone/>
            </a:pPr>
            <a:r>
              <a:rPr lang="ro-RO" sz="2233" dirty="0" smtClean="0">
                <a:solidFill>
                  <a:srgbClr val="FFFFFF"/>
                </a:solidFill>
                <a:latin typeface="思源黑体-Medium" pitchFamily="34" charset="0"/>
                <a:ea typeface="思源黑体-Medium" pitchFamily="34" charset="-122"/>
                <a:cs typeface="思源黑体-Medium" pitchFamily="34" charset="-120"/>
              </a:rPr>
              <a:t>Discipline Relevance</a:t>
            </a:r>
            <a:endParaRPr lang="en-US" sz="2233"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3132957"/>
            <a:ext cx="6408054" cy="2276981"/>
          </a:xfrm>
          <a:prstGeom prst="rect">
            <a:avLst/>
          </a:prstGeom>
        </p:spPr>
      </p:pic>
      <p:pic>
        <p:nvPicPr>
          <p:cNvPr id="3" name="Image 1" descr="preencoded.png"/>
          <p:cNvPicPr>
            <a:picLocks noChangeAspect="1"/>
          </p:cNvPicPr>
          <p:nvPr/>
        </p:nvPicPr>
        <p:blipFill>
          <a:blip r:embed="rId3"/>
          <a:stretch>
            <a:fillRect/>
          </a:stretch>
        </p:blipFill>
        <p:spPr>
          <a:xfrm>
            <a:off x="7428520" y="3132957"/>
            <a:ext cx="6408054" cy="2276981"/>
          </a:xfrm>
          <a:prstGeom prst="rect">
            <a:avLst/>
          </a:prstGeom>
        </p:spPr>
      </p:pic>
      <p:sp>
        <p:nvSpPr>
          <p:cNvPr id="4" name="Text 0"/>
          <p:cNvSpPr/>
          <p:nvPr/>
        </p:nvSpPr>
        <p:spPr>
          <a:xfrm>
            <a:off x="793826" y="1630785"/>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5: Psychological Authority</a:t>
            </a:r>
            <a:endParaRPr lang="en-US" sz="3572" dirty="0"/>
          </a:p>
        </p:txBody>
      </p:sp>
      <p:sp>
        <p:nvSpPr>
          <p:cNvPr id="5" name="Text 1"/>
          <p:cNvSpPr/>
          <p:nvPr/>
        </p:nvSpPr>
        <p:spPr>
          <a:xfrm>
            <a:off x="793826" y="2452843"/>
            <a:ext cx="13042748" cy="489353"/>
          </a:xfrm>
          <a:prstGeom prst="rect">
            <a:avLst/>
          </a:prstGeom>
          <a:noFill/>
          <a:ln/>
        </p:spPr>
        <p:txBody>
          <a:bodyPr wrap="none" lIns="0" tIns="0" rIns="0" bIns="0" rtlCol="0" anchor="ctr"/>
          <a:lstStyle/>
          <a:p>
            <a:pPr marL="0" indent="0" algn="l">
              <a:lnSpc>
                <a:spcPts val="3349"/>
              </a:lnSpc>
              <a:buNone/>
            </a:pPr>
            <a:r>
              <a:rPr lang="en-US" sz="2679" i="1" dirty="0">
                <a:solidFill>
                  <a:srgbClr val="FFFFFF"/>
                </a:solidFill>
                <a:latin typeface="思源黑体-Medium" pitchFamily="34" charset="0"/>
                <a:ea typeface="思源黑体-Medium" pitchFamily="34" charset="-122"/>
                <a:cs typeface="思源黑体-Medium" pitchFamily="34" charset="-120"/>
              </a:rPr>
              <a:t>Psychological Authority </a:t>
            </a:r>
            <a:r>
              <a:rPr lang="ro-RO" sz="2679" dirty="0" smtClean="0">
                <a:solidFill>
                  <a:srgbClr val="FFFFFF"/>
                </a:solidFill>
                <a:latin typeface="思源黑体-Medium" pitchFamily="34" charset="0"/>
                <a:ea typeface="思源黑体-Medium" pitchFamily="34" charset="-122"/>
                <a:cs typeface="思源黑体-Medium" pitchFamily="34" charset="-120"/>
              </a:rPr>
              <a:t>i</a:t>
            </a:r>
            <a:r>
              <a:rPr lang="en-US" sz="2679" dirty="0" smtClean="0">
                <a:solidFill>
                  <a:srgbClr val="FFFFFF"/>
                </a:solidFill>
                <a:latin typeface="思源黑体-Medium" pitchFamily="34" charset="0"/>
                <a:ea typeface="思源黑体-Medium" pitchFamily="34" charset="-122"/>
                <a:cs typeface="思源黑体-Medium" pitchFamily="34" charset="-120"/>
              </a:rPr>
              <a:t>s </a:t>
            </a:r>
            <a:r>
              <a:rPr lang="ro-RO" sz="2679" dirty="0">
                <a:solidFill>
                  <a:srgbClr val="FFFFFF"/>
                </a:solidFill>
                <a:latin typeface="思源黑体-Medium" pitchFamily="34" charset="0"/>
                <a:ea typeface="思源黑体-Medium" pitchFamily="34" charset="-122"/>
                <a:cs typeface="思源黑体-Medium" pitchFamily="34" charset="-120"/>
              </a:rPr>
              <a:t>n</a:t>
            </a:r>
            <a:r>
              <a:rPr lang="en-US" sz="2679" dirty="0" err="1" smtClean="0">
                <a:solidFill>
                  <a:srgbClr val="FFFFFF"/>
                </a:solidFill>
                <a:latin typeface="思源黑体-Medium" pitchFamily="34" charset="0"/>
                <a:ea typeface="思源黑体-Medium" pitchFamily="34" charset="-122"/>
                <a:cs typeface="思源黑体-Medium" pitchFamily="34" charset="-120"/>
              </a:rPr>
              <a:t>ot</a:t>
            </a:r>
            <a:r>
              <a:rPr lang="en-US" sz="2679" dirty="0" smtClean="0">
                <a:solidFill>
                  <a:srgbClr val="FFFFFF"/>
                </a:solidFill>
                <a:latin typeface="思源黑体-Medium" pitchFamily="34" charset="0"/>
                <a:ea typeface="思源黑体-Medium" pitchFamily="34" charset="-122"/>
                <a:cs typeface="思源黑体-Medium" pitchFamily="34" charset="-120"/>
              </a:rPr>
              <a:t> </a:t>
            </a:r>
            <a:r>
              <a:rPr lang="en-US" sz="2679" dirty="0">
                <a:solidFill>
                  <a:srgbClr val="FFFFFF"/>
                </a:solidFill>
                <a:latin typeface="思源黑体-Medium" pitchFamily="34" charset="0"/>
                <a:ea typeface="思源黑体-Medium" pitchFamily="34" charset="-122"/>
                <a:cs typeface="思源黑体-Medium" pitchFamily="34" charset="-120"/>
              </a:rPr>
              <a:t>the </a:t>
            </a:r>
            <a:r>
              <a:rPr lang="ro-RO" sz="2679" dirty="0" smtClean="0">
                <a:solidFill>
                  <a:srgbClr val="FFFFFF"/>
                </a:solidFill>
                <a:latin typeface="思源黑体-Medium" pitchFamily="34" charset="0"/>
                <a:ea typeface="思源黑体-Medium" pitchFamily="34" charset="-122"/>
                <a:cs typeface="思源黑体-Medium" pitchFamily="34" charset="-120"/>
              </a:rPr>
              <a:t>s</a:t>
            </a:r>
            <a:r>
              <a:rPr lang="en-US" sz="2679" dirty="0" err="1" smtClean="0">
                <a:solidFill>
                  <a:srgbClr val="FFFFFF"/>
                </a:solidFill>
                <a:latin typeface="思源黑体-Medium" pitchFamily="34" charset="0"/>
                <a:ea typeface="思源黑体-Medium" pitchFamily="34" charset="-122"/>
                <a:cs typeface="思源黑体-Medium" pitchFamily="34" charset="-120"/>
              </a:rPr>
              <a:t>ame</a:t>
            </a:r>
            <a:r>
              <a:rPr lang="en-US" sz="2679" dirty="0" smtClean="0">
                <a:solidFill>
                  <a:srgbClr val="FFFFFF"/>
                </a:solidFill>
                <a:latin typeface="思源黑体-Medium" pitchFamily="34" charset="0"/>
                <a:ea typeface="思源黑体-Medium" pitchFamily="34" charset="-122"/>
                <a:cs typeface="思源黑体-Medium" pitchFamily="34" charset="-120"/>
              </a:rPr>
              <a:t> </a:t>
            </a:r>
            <a:r>
              <a:rPr lang="en-US" sz="2679" dirty="0">
                <a:solidFill>
                  <a:srgbClr val="FFFFFF"/>
                </a:solidFill>
                <a:latin typeface="思源黑体-Medium" pitchFamily="34" charset="0"/>
                <a:ea typeface="思源黑体-Medium" pitchFamily="34" charset="-122"/>
                <a:cs typeface="思源黑体-Medium" pitchFamily="34" charset="-120"/>
              </a:rPr>
              <a:t>as </a:t>
            </a:r>
            <a:r>
              <a:rPr lang="en-US" sz="2679" i="1" dirty="0">
                <a:solidFill>
                  <a:srgbClr val="FFFFFF"/>
                </a:solidFill>
                <a:latin typeface="思源黑体-Medium" pitchFamily="34" charset="0"/>
                <a:ea typeface="思源黑体-Medium" pitchFamily="34" charset="-122"/>
                <a:cs typeface="思源黑体-Medium" pitchFamily="34" charset="-120"/>
              </a:rPr>
              <a:t>Charisma</a:t>
            </a:r>
            <a:endParaRPr lang="en-US" sz="2679" i="1" dirty="0"/>
          </a:p>
        </p:txBody>
      </p:sp>
      <p:sp>
        <p:nvSpPr>
          <p:cNvPr id="6" name="Text 2"/>
          <p:cNvSpPr/>
          <p:nvPr/>
        </p:nvSpPr>
        <p:spPr>
          <a:xfrm>
            <a:off x="1020466" y="3359597"/>
            <a:ext cx="5954775"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Charisma</a:t>
            </a:r>
            <a:endParaRPr lang="en-US" sz="2233" dirty="0"/>
          </a:p>
        </p:txBody>
      </p:sp>
      <p:sp>
        <p:nvSpPr>
          <p:cNvPr id="7" name="Text 3"/>
          <p:cNvSpPr/>
          <p:nvPr/>
        </p:nvSpPr>
        <p:spPr>
          <a:xfrm>
            <a:off x="1020466" y="3822678"/>
            <a:ext cx="5954775" cy="134670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can be dramatic, magnetic, exceptional, theatrical. Often depends on followers attributing extraordinary qualities. May involve intensity, seduction, or emotional acceleration.</a:t>
            </a:r>
            <a:endParaRPr lang="en-US" sz="1786" dirty="0"/>
          </a:p>
        </p:txBody>
      </p:sp>
      <p:sp>
        <p:nvSpPr>
          <p:cNvPr id="8" name="Text 4"/>
          <p:cNvSpPr/>
          <p:nvPr/>
        </p:nvSpPr>
        <p:spPr>
          <a:xfrm>
            <a:off x="793826" y="566500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 charismatic leader may fascinate. A leader with psychological authority may stabilize. Sometimes one person does both, but the concepts are not identical.</a:t>
            </a:r>
            <a:endParaRPr lang="en-US" sz="1786" dirty="0"/>
          </a:p>
        </p:txBody>
      </p:sp>
      <p:sp>
        <p:nvSpPr>
          <p:cNvPr id="9" name="Text 5"/>
          <p:cNvSpPr/>
          <p:nvPr/>
        </p:nvSpPr>
        <p:spPr>
          <a:xfrm>
            <a:off x="7655159" y="3359597"/>
            <a:ext cx="5954775"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Psychological authority</a:t>
            </a:r>
            <a:endParaRPr lang="en-US" sz="2233" dirty="0"/>
          </a:p>
        </p:txBody>
      </p:sp>
      <p:sp>
        <p:nvSpPr>
          <p:cNvPr id="10" name="Text 6"/>
          <p:cNvSpPr/>
          <p:nvPr/>
        </p:nvSpPr>
        <p:spPr>
          <a:xfrm>
            <a:off x="7655159" y="3822678"/>
            <a:ext cx="5954775" cy="134670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may be quiet, sober, restrained, and composed. Depends on perceived steadiness, conviction, and presence. Often appears politically stable and affectively containable.</a:t>
            </a:r>
            <a:endParaRPr lang="en-US" sz="1786"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8731" y="3036106"/>
            <a:ext cx="4246549" cy="2958272"/>
          </a:xfrm>
          <a:prstGeom prst="rect">
            <a:avLst/>
          </a:prstGeom>
        </p:spPr>
      </p:pic>
      <p:pic>
        <p:nvPicPr>
          <p:cNvPr id="3" name="Image 1" descr="preencoded.png"/>
          <p:cNvPicPr>
            <a:picLocks noChangeAspect="1"/>
          </p:cNvPicPr>
          <p:nvPr/>
        </p:nvPicPr>
        <p:blipFill>
          <a:blip r:embed="rId4"/>
          <a:stretch>
            <a:fillRect/>
          </a:stretch>
        </p:blipFill>
        <p:spPr>
          <a:xfrm>
            <a:off x="5191730" y="3036106"/>
            <a:ext cx="4246745" cy="2958272"/>
          </a:xfrm>
          <a:prstGeom prst="rect">
            <a:avLst/>
          </a:prstGeom>
        </p:spPr>
      </p:pic>
      <p:pic>
        <p:nvPicPr>
          <p:cNvPr id="4" name="Image 2" descr="preencoded.png"/>
          <p:cNvPicPr>
            <a:picLocks noChangeAspect="1"/>
          </p:cNvPicPr>
          <p:nvPr/>
        </p:nvPicPr>
        <p:blipFill>
          <a:blip r:embed="rId5"/>
          <a:stretch>
            <a:fillRect/>
          </a:stretch>
        </p:blipFill>
        <p:spPr>
          <a:xfrm>
            <a:off x="768731" y="6170828"/>
            <a:ext cx="4246549" cy="3298427"/>
          </a:xfrm>
          <a:prstGeom prst="rect">
            <a:avLst/>
          </a:prstGeom>
        </p:spPr>
      </p:pic>
      <p:pic>
        <p:nvPicPr>
          <p:cNvPr id="5" name="Image 3" descr="preencoded.png"/>
          <p:cNvPicPr>
            <a:picLocks noChangeAspect="1"/>
          </p:cNvPicPr>
          <p:nvPr/>
        </p:nvPicPr>
        <p:blipFill>
          <a:blip r:embed="rId6"/>
          <a:stretch>
            <a:fillRect/>
          </a:stretch>
        </p:blipFill>
        <p:spPr>
          <a:xfrm>
            <a:off x="5191730" y="6170828"/>
            <a:ext cx="4246745" cy="3298427"/>
          </a:xfrm>
          <a:prstGeom prst="rect">
            <a:avLst/>
          </a:prstGeom>
        </p:spPr>
      </p:pic>
      <p:pic>
        <p:nvPicPr>
          <p:cNvPr id="6" name="Image 4" descr="preencoded.png"/>
          <p:cNvPicPr>
            <a:picLocks noChangeAspect="1"/>
          </p:cNvPicPr>
          <p:nvPr/>
        </p:nvPicPr>
        <p:blipFill>
          <a:blip r:embed="rId3"/>
          <a:stretch>
            <a:fillRect/>
          </a:stretch>
        </p:blipFill>
        <p:spPr>
          <a:xfrm>
            <a:off x="9614924" y="3036106"/>
            <a:ext cx="4246549" cy="2958272"/>
          </a:xfrm>
          <a:prstGeom prst="rect">
            <a:avLst/>
          </a:prstGeom>
        </p:spPr>
      </p:pic>
      <p:pic>
        <p:nvPicPr>
          <p:cNvPr id="7" name="Image 5" descr="preencoded.png"/>
          <p:cNvPicPr>
            <a:picLocks noChangeAspect="1"/>
          </p:cNvPicPr>
          <p:nvPr/>
        </p:nvPicPr>
        <p:blipFill>
          <a:blip r:embed="rId7"/>
          <a:stretch>
            <a:fillRect/>
          </a:stretch>
        </p:blipFill>
        <p:spPr>
          <a:xfrm>
            <a:off x="1045561" y="4219885"/>
            <a:ext cx="3692890" cy="1497663"/>
          </a:xfrm>
          <a:prstGeom prst="rect">
            <a:avLst/>
          </a:prstGeom>
        </p:spPr>
      </p:pic>
      <p:pic>
        <p:nvPicPr>
          <p:cNvPr id="8" name="Image 6" descr="preencoded.png"/>
          <p:cNvPicPr>
            <a:picLocks noChangeAspect="1"/>
          </p:cNvPicPr>
          <p:nvPr/>
        </p:nvPicPr>
        <p:blipFill>
          <a:blip r:embed="rId7"/>
          <a:stretch>
            <a:fillRect/>
          </a:stretch>
        </p:blipFill>
        <p:spPr>
          <a:xfrm>
            <a:off x="5468559" y="4219885"/>
            <a:ext cx="3693086" cy="1497663"/>
          </a:xfrm>
          <a:prstGeom prst="rect">
            <a:avLst/>
          </a:prstGeom>
        </p:spPr>
      </p:pic>
      <p:pic>
        <p:nvPicPr>
          <p:cNvPr id="9" name="Image 7" descr="preencoded.png"/>
          <p:cNvPicPr>
            <a:picLocks noChangeAspect="1"/>
          </p:cNvPicPr>
          <p:nvPr/>
        </p:nvPicPr>
        <p:blipFill>
          <a:blip r:embed="rId8"/>
          <a:stretch>
            <a:fillRect/>
          </a:stretch>
        </p:blipFill>
        <p:spPr>
          <a:xfrm>
            <a:off x="1045561" y="7354607"/>
            <a:ext cx="3692890" cy="1837819"/>
          </a:xfrm>
          <a:prstGeom prst="rect">
            <a:avLst/>
          </a:prstGeom>
        </p:spPr>
      </p:pic>
      <p:pic>
        <p:nvPicPr>
          <p:cNvPr id="10" name="Image 8" descr="preencoded.png"/>
          <p:cNvPicPr>
            <a:picLocks noChangeAspect="1"/>
          </p:cNvPicPr>
          <p:nvPr/>
        </p:nvPicPr>
        <p:blipFill>
          <a:blip r:embed="rId8"/>
          <a:stretch>
            <a:fillRect/>
          </a:stretch>
        </p:blipFill>
        <p:spPr>
          <a:xfrm>
            <a:off x="5468559" y="7354607"/>
            <a:ext cx="3693086" cy="1837819"/>
          </a:xfrm>
          <a:prstGeom prst="rect">
            <a:avLst/>
          </a:prstGeom>
        </p:spPr>
      </p:pic>
      <p:pic>
        <p:nvPicPr>
          <p:cNvPr id="11" name="Image 9" descr="preencoded.png"/>
          <p:cNvPicPr>
            <a:picLocks noChangeAspect="1"/>
          </p:cNvPicPr>
          <p:nvPr/>
        </p:nvPicPr>
        <p:blipFill>
          <a:blip r:embed="rId7"/>
          <a:stretch>
            <a:fillRect/>
          </a:stretch>
        </p:blipFill>
        <p:spPr>
          <a:xfrm>
            <a:off x="9891753" y="4219885"/>
            <a:ext cx="3692890" cy="1497663"/>
          </a:xfrm>
          <a:prstGeom prst="rect">
            <a:avLst/>
          </a:prstGeom>
        </p:spPr>
      </p:pic>
      <p:pic>
        <p:nvPicPr>
          <p:cNvPr id="12" name="Image 10" descr="preencoded.png"/>
          <p:cNvPicPr>
            <a:picLocks noChangeAspect="1"/>
          </p:cNvPicPr>
          <p:nvPr/>
        </p:nvPicPr>
        <p:blipFill>
          <a:blip r:embed="rId9"/>
          <a:stretch>
            <a:fillRect/>
          </a:stretch>
        </p:blipFill>
        <p:spPr>
          <a:xfrm>
            <a:off x="1045561" y="3312936"/>
            <a:ext cx="680310" cy="680310"/>
          </a:xfrm>
          <a:prstGeom prst="rect">
            <a:avLst/>
          </a:prstGeom>
        </p:spPr>
      </p:pic>
      <p:pic>
        <p:nvPicPr>
          <p:cNvPr id="13" name="Image 11" descr="preencoded.png"/>
          <p:cNvPicPr>
            <a:picLocks noChangeAspect="1"/>
          </p:cNvPicPr>
          <p:nvPr/>
        </p:nvPicPr>
        <p:blipFill>
          <a:blip r:embed="rId9"/>
          <a:stretch>
            <a:fillRect/>
          </a:stretch>
        </p:blipFill>
        <p:spPr>
          <a:xfrm>
            <a:off x="5468559" y="3312936"/>
            <a:ext cx="680310" cy="680310"/>
          </a:xfrm>
          <a:prstGeom prst="rect">
            <a:avLst/>
          </a:prstGeom>
        </p:spPr>
      </p:pic>
      <p:pic>
        <p:nvPicPr>
          <p:cNvPr id="14" name="Image 12" descr="preencoded.png"/>
          <p:cNvPicPr>
            <a:picLocks noChangeAspect="1"/>
          </p:cNvPicPr>
          <p:nvPr/>
        </p:nvPicPr>
        <p:blipFill>
          <a:blip r:embed="rId9"/>
          <a:stretch>
            <a:fillRect/>
          </a:stretch>
        </p:blipFill>
        <p:spPr>
          <a:xfrm>
            <a:off x="1045561" y="6447657"/>
            <a:ext cx="680310" cy="680310"/>
          </a:xfrm>
          <a:prstGeom prst="rect">
            <a:avLst/>
          </a:prstGeom>
        </p:spPr>
      </p:pic>
      <p:pic>
        <p:nvPicPr>
          <p:cNvPr id="15" name="Image 13" descr="preencoded.png"/>
          <p:cNvPicPr>
            <a:picLocks noChangeAspect="1"/>
          </p:cNvPicPr>
          <p:nvPr/>
        </p:nvPicPr>
        <p:blipFill>
          <a:blip r:embed="rId9"/>
          <a:stretch>
            <a:fillRect/>
          </a:stretch>
        </p:blipFill>
        <p:spPr>
          <a:xfrm>
            <a:off x="5468559" y="6447657"/>
            <a:ext cx="680310" cy="680310"/>
          </a:xfrm>
          <a:prstGeom prst="rect">
            <a:avLst/>
          </a:prstGeom>
        </p:spPr>
      </p:pic>
      <p:pic>
        <p:nvPicPr>
          <p:cNvPr id="16" name="Image 14" descr="preencoded.png"/>
          <p:cNvPicPr>
            <a:picLocks noChangeAspect="1"/>
          </p:cNvPicPr>
          <p:nvPr/>
        </p:nvPicPr>
        <p:blipFill>
          <a:blip r:embed="rId9"/>
          <a:stretch>
            <a:fillRect/>
          </a:stretch>
        </p:blipFill>
        <p:spPr>
          <a:xfrm>
            <a:off x="9891753" y="3312936"/>
            <a:ext cx="680310" cy="680310"/>
          </a:xfrm>
          <a:prstGeom prst="rect">
            <a:avLst/>
          </a:prstGeom>
        </p:spPr>
      </p:pic>
      <p:sp>
        <p:nvSpPr>
          <p:cNvPr id="17"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5: Psychological Authority</a:t>
            </a:r>
            <a:endParaRPr lang="en-US" sz="3572" dirty="0"/>
          </a:p>
        </p:txBody>
      </p:sp>
      <p:sp>
        <p:nvSpPr>
          <p:cNvPr id="18" name="Text 1"/>
          <p:cNvSpPr/>
          <p:nvPr/>
        </p:nvSpPr>
        <p:spPr>
          <a:xfrm>
            <a:off x="793826" y="144570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Operational Indicators of Psychological Authority</a:t>
            </a:r>
            <a:endParaRPr lang="en-US" sz="2679" dirty="0"/>
          </a:p>
        </p:txBody>
      </p:sp>
      <p:sp>
        <p:nvSpPr>
          <p:cNvPr id="19" name="Text 2"/>
          <p:cNvSpPr/>
          <p:nvPr/>
        </p:nvSpPr>
        <p:spPr>
          <a:xfrm>
            <a:off x="793826" y="2125823"/>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These five indicators are the practical analytic tools students should use when asked: "What kind of psychological authority is being projected here?"</a:t>
            </a:r>
            <a:endParaRPr lang="en-US" sz="1786" dirty="0"/>
          </a:p>
        </p:txBody>
      </p:sp>
      <p:sp>
        <p:nvSpPr>
          <p:cNvPr id="21" name="Text 3"/>
          <p:cNvSpPr/>
          <p:nvPr/>
        </p:nvSpPr>
        <p:spPr>
          <a:xfrm>
            <a:off x="1045561" y="4219885"/>
            <a:ext cx="3692890" cy="414068"/>
          </a:xfrm>
          <a:prstGeom prst="rect">
            <a:avLst/>
          </a:prstGeom>
          <a:noFill/>
          <a:ln/>
        </p:spPr>
        <p:txBody>
          <a:bodyPr wrap="none" lIns="0" tIns="0" rIns="0" bIns="0" rtlCol="0" anchor="ctr"/>
          <a:lstStyle/>
          <a:p>
            <a:pPr marL="0" indent="0" algn="l">
              <a:lnSpc>
                <a:spcPts val="2791"/>
              </a:lnSpc>
              <a:buNone/>
            </a:pPr>
            <a:r>
              <a:rPr lang="en-US" sz="2233" b="1" dirty="0">
                <a:solidFill>
                  <a:srgbClr val="000000"/>
                </a:solidFill>
                <a:latin typeface="Arial" panose="020B0604020202020204" pitchFamily="34" charset="0"/>
                <a:ea typeface="思源黑体-Medium" pitchFamily="34" charset="-122"/>
                <a:cs typeface="Arial" panose="020B0604020202020204" pitchFamily="34" charset="0"/>
              </a:rPr>
              <a:t>Emotional regulation</a:t>
            </a:r>
            <a:endParaRPr lang="en-US" sz="2233" b="1" dirty="0">
              <a:latin typeface="Arial" panose="020B0604020202020204" pitchFamily="34" charset="0"/>
              <a:cs typeface="Arial" panose="020B0604020202020204" pitchFamily="34" charset="0"/>
            </a:endParaRPr>
          </a:p>
        </p:txBody>
      </p:sp>
      <p:sp>
        <p:nvSpPr>
          <p:cNvPr id="22" name="Text 4"/>
          <p:cNvSpPr/>
          <p:nvPr/>
        </p:nvSpPr>
        <p:spPr>
          <a:xfrm>
            <a:off x="1045561" y="4682967"/>
            <a:ext cx="3692890"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The leader does not appear chaotic, panicked, flooded, or impulsively reactive.</a:t>
            </a:r>
            <a:endParaRPr lang="en-US" sz="1786" dirty="0"/>
          </a:p>
        </p:txBody>
      </p:sp>
      <p:sp>
        <p:nvSpPr>
          <p:cNvPr id="25" name="Text 5"/>
          <p:cNvSpPr/>
          <p:nvPr/>
        </p:nvSpPr>
        <p:spPr>
          <a:xfrm>
            <a:off x="5468559" y="4219885"/>
            <a:ext cx="3693086" cy="768339"/>
          </a:xfrm>
          <a:prstGeom prst="rect">
            <a:avLst/>
          </a:prstGeom>
          <a:noFill/>
          <a:ln/>
        </p:spPr>
        <p:txBody>
          <a:bodyPr wrap="square" lIns="0" tIns="0" rIns="0" bIns="0" rtlCol="0" anchor="ctr"/>
          <a:lstStyle/>
          <a:p>
            <a:pPr marL="0" indent="0" algn="l">
              <a:lnSpc>
                <a:spcPts val="2791"/>
              </a:lnSpc>
              <a:buNone/>
            </a:pPr>
            <a:r>
              <a:rPr lang="en-US" sz="2233" b="1" dirty="0">
                <a:solidFill>
                  <a:srgbClr val="000000"/>
                </a:solidFill>
                <a:latin typeface="Arial" panose="020B0604020202020204" pitchFamily="34" charset="0"/>
                <a:ea typeface="思源黑体-Medium" pitchFamily="34" charset="-122"/>
                <a:cs typeface="Arial" panose="020B0604020202020204" pitchFamily="34" charset="0"/>
              </a:rPr>
              <a:t>Message-persona coherence</a:t>
            </a:r>
            <a:endParaRPr lang="en-US" sz="2233" b="1" dirty="0">
              <a:latin typeface="Arial" panose="020B0604020202020204" pitchFamily="34" charset="0"/>
              <a:cs typeface="Arial" panose="020B0604020202020204" pitchFamily="34" charset="0"/>
            </a:endParaRPr>
          </a:p>
        </p:txBody>
      </p:sp>
      <p:sp>
        <p:nvSpPr>
          <p:cNvPr id="26" name="Text 6"/>
          <p:cNvSpPr/>
          <p:nvPr/>
        </p:nvSpPr>
        <p:spPr>
          <a:xfrm>
            <a:off x="1045561" y="7354607"/>
            <a:ext cx="3692890" cy="768339"/>
          </a:xfrm>
          <a:prstGeom prst="rect">
            <a:avLst/>
          </a:prstGeom>
          <a:noFill/>
          <a:ln/>
        </p:spPr>
        <p:txBody>
          <a:bodyPr wrap="square" lIns="0" tIns="0" rIns="0" bIns="0" rtlCol="0" anchor="ctr"/>
          <a:lstStyle/>
          <a:p>
            <a:pPr marL="0" indent="0" algn="l">
              <a:lnSpc>
                <a:spcPts val="2791"/>
              </a:lnSpc>
              <a:buNone/>
            </a:pPr>
            <a:r>
              <a:rPr lang="en-US" sz="2233" b="1" dirty="0">
                <a:solidFill>
                  <a:srgbClr val="000000"/>
                </a:solidFill>
                <a:latin typeface="思源黑体-Medium" pitchFamily="34" charset="0"/>
                <a:ea typeface="思源黑体-Medium" pitchFamily="34" charset="-122"/>
                <a:cs typeface="思源黑体-Medium" pitchFamily="34" charset="-120"/>
              </a:rPr>
              <a:t>Conviction without hysteria</a:t>
            </a:r>
            <a:endParaRPr lang="en-US" sz="2233" b="1" dirty="0"/>
          </a:p>
        </p:txBody>
      </p:sp>
      <p:sp>
        <p:nvSpPr>
          <p:cNvPr id="27" name="Text 7"/>
          <p:cNvSpPr/>
          <p:nvPr/>
        </p:nvSpPr>
        <p:spPr>
          <a:xfrm>
            <a:off x="5468559" y="5037238"/>
            <a:ext cx="3693086"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The manner of speaking fits the role being claimed.</a:t>
            </a:r>
            <a:endParaRPr lang="en-US" sz="1786" dirty="0"/>
          </a:p>
        </p:txBody>
      </p:sp>
      <p:sp>
        <p:nvSpPr>
          <p:cNvPr id="28" name="Text 8"/>
          <p:cNvSpPr/>
          <p:nvPr/>
        </p:nvSpPr>
        <p:spPr>
          <a:xfrm>
            <a:off x="1045561" y="8171960"/>
            <a:ext cx="3692890"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Intensity is present, but loss of control or theatrical inflation is absent.</a:t>
            </a:r>
            <a:endParaRPr lang="en-US" sz="1786" dirty="0"/>
          </a:p>
        </p:txBody>
      </p:sp>
      <p:sp>
        <p:nvSpPr>
          <p:cNvPr id="30" name="Text 9"/>
          <p:cNvSpPr/>
          <p:nvPr/>
        </p:nvSpPr>
        <p:spPr>
          <a:xfrm>
            <a:off x="5468559" y="7354607"/>
            <a:ext cx="3693086" cy="414068"/>
          </a:xfrm>
          <a:prstGeom prst="rect">
            <a:avLst/>
          </a:prstGeom>
          <a:noFill/>
          <a:ln/>
        </p:spPr>
        <p:txBody>
          <a:bodyPr wrap="none" lIns="0" tIns="0" rIns="0" bIns="0" rtlCol="0" anchor="ctr"/>
          <a:lstStyle/>
          <a:p>
            <a:pPr marL="0" indent="0" algn="l">
              <a:lnSpc>
                <a:spcPts val="2791"/>
              </a:lnSpc>
              <a:buNone/>
            </a:pPr>
            <a:r>
              <a:rPr lang="en-US" sz="2233" b="1" dirty="0">
                <a:solidFill>
                  <a:srgbClr val="000000"/>
                </a:solidFill>
                <a:latin typeface="思源黑体-Medium" pitchFamily="34" charset="0"/>
                <a:ea typeface="思源黑体-Medium" pitchFamily="34" charset="-122"/>
                <a:cs typeface="思源黑体-Medium" pitchFamily="34" charset="-120"/>
              </a:rPr>
              <a:t>Credible presence</a:t>
            </a:r>
            <a:endParaRPr lang="en-US" sz="2233" b="1" dirty="0"/>
          </a:p>
        </p:txBody>
      </p:sp>
      <p:sp>
        <p:nvSpPr>
          <p:cNvPr id="31" name="Text 10"/>
          <p:cNvSpPr/>
          <p:nvPr/>
        </p:nvSpPr>
        <p:spPr>
          <a:xfrm>
            <a:off x="5468559" y="7817689"/>
            <a:ext cx="3693086" cy="1006546"/>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The audience experiences the leader as inhabiting authority rather than merely imitating it.</a:t>
            </a:r>
            <a:endParaRPr lang="en-US" sz="1786" dirty="0"/>
          </a:p>
        </p:txBody>
      </p:sp>
      <p:sp>
        <p:nvSpPr>
          <p:cNvPr id="33" name="Text 11"/>
          <p:cNvSpPr/>
          <p:nvPr/>
        </p:nvSpPr>
        <p:spPr>
          <a:xfrm>
            <a:off x="9891753" y="4219885"/>
            <a:ext cx="3692890" cy="414068"/>
          </a:xfrm>
          <a:prstGeom prst="rect">
            <a:avLst/>
          </a:prstGeom>
          <a:noFill/>
          <a:ln/>
        </p:spPr>
        <p:txBody>
          <a:bodyPr wrap="none" lIns="0" tIns="0" rIns="0" bIns="0" rtlCol="0" anchor="ctr"/>
          <a:lstStyle/>
          <a:p>
            <a:pPr marL="0" indent="0" algn="l">
              <a:lnSpc>
                <a:spcPts val="2791"/>
              </a:lnSpc>
              <a:buNone/>
            </a:pPr>
            <a:r>
              <a:rPr lang="en-US" sz="2233" b="1" dirty="0">
                <a:solidFill>
                  <a:srgbClr val="000000"/>
                </a:solidFill>
                <a:latin typeface="思源黑体-Medium" pitchFamily="34" charset="0"/>
                <a:ea typeface="思源黑体-Medium" pitchFamily="34" charset="-122"/>
                <a:cs typeface="思源黑体-Medium" pitchFamily="34" charset="-120"/>
              </a:rPr>
              <a:t>Stability under pressure</a:t>
            </a:r>
            <a:endParaRPr lang="en-US" sz="2233" b="1" dirty="0"/>
          </a:p>
        </p:txBody>
      </p:sp>
      <p:sp>
        <p:nvSpPr>
          <p:cNvPr id="34" name="Text 12"/>
          <p:cNvSpPr/>
          <p:nvPr/>
        </p:nvSpPr>
        <p:spPr>
          <a:xfrm>
            <a:off x="9891753" y="4682967"/>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The leader appears able to hold position in uncertainty or crisis.</a:t>
            </a:r>
            <a:endParaRPr lang="en-US" sz="1786"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3152170"/>
            <a:ext cx="4196555" cy="793434"/>
          </a:xfrm>
          <a:prstGeom prst="rect">
            <a:avLst/>
          </a:prstGeom>
        </p:spPr>
      </p:pic>
      <p:pic>
        <p:nvPicPr>
          <p:cNvPr id="3" name="Image 1" descr="preencoded.png"/>
          <p:cNvPicPr>
            <a:picLocks noChangeAspect="1"/>
          </p:cNvPicPr>
          <p:nvPr/>
        </p:nvPicPr>
        <p:blipFill>
          <a:blip r:embed="rId3"/>
          <a:stretch>
            <a:fillRect/>
          </a:stretch>
        </p:blipFill>
        <p:spPr>
          <a:xfrm>
            <a:off x="793826" y="4172244"/>
            <a:ext cx="4196555" cy="793434"/>
          </a:xfrm>
          <a:prstGeom prst="rect">
            <a:avLst/>
          </a:prstGeom>
        </p:spPr>
      </p:pic>
      <p:pic>
        <p:nvPicPr>
          <p:cNvPr id="4" name="Image 2" descr="preencoded.png"/>
          <p:cNvPicPr>
            <a:picLocks noChangeAspect="1"/>
          </p:cNvPicPr>
          <p:nvPr/>
        </p:nvPicPr>
        <p:blipFill>
          <a:blip r:embed="rId3"/>
          <a:stretch>
            <a:fillRect/>
          </a:stretch>
        </p:blipFill>
        <p:spPr>
          <a:xfrm>
            <a:off x="5217021" y="3152170"/>
            <a:ext cx="4196555" cy="793434"/>
          </a:xfrm>
          <a:prstGeom prst="rect">
            <a:avLst/>
          </a:prstGeom>
        </p:spPr>
      </p:pic>
      <p:pic>
        <p:nvPicPr>
          <p:cNvPr id="5" name="Image 3" descr="preencoded.png"/>
          <p:cNvPicPr>
            <a:picLocks noChangeAspect="1"/>
          </p:cNvPicPr>
          <p:nvPr/>
        </p:nvPicPr>
        <p:blipFill>
          <a:blip r:embed="rId3"/>
          <a:stretch>
            <a:fillRect/>
          </a:stretch>
        </p:blipFill>
        <p:spPr>
          <a:xfrm>
            <a:off x="5217021" y="4172244"/>
            <a:ext cx="4196555" cy="793434"/>
          </a:xfrm>
          <a:prstGeom prst="rect">
            <a:avLst/>
          </a:prstGeom>
        </p:spPr>
      </p:pic>
      <p:pic>
        <p:nvPicPr>
          <p:cNvPr id="6" name="Image 4" descr="preencoded.png"/>
          <p:cNvPicPr>
            <a:picLocks noChangeAspect="1"/>
          </p:cNvPicPr>
          <p:nvPr/>
        </p:nvPicPr>
        <p:blipFill>
          <a:blip r:embed="rId3"/>
          <a:stretch>
            <a:fillRect/>
          </a:stretch>
        </p:blipFill>
        <p:spPr>
          <a:xfrm>
            <a:off x="9640215" y="3152170"/>
            <a:ext cx="4196555" cy="793434"/>
          </a:xfrm>
          <a:prstGeom prst="rect">
            <a:avLst/>
          </a:prstGeom>
        </p:spPr>
      </p:pic>
      <p:pic>
        <p:nvPicPr>
          <p:cNvPr id="7" name="Image 5" descr="preencoded.png"/>
          <p:cNvPicPr>
            <a:picLocks noChangeAspect="1"/>
          </p:cNvPicPr>
          <p:nvPr/>
        </p:nvPicPr>
        <p:blipFill>
          <a:blip r:embed="rId3"/>
          <a:stretch>
            <a:fillRect/>
          </a:stretch>
        </p:blipFill>
        <p:spPr>
          <a:xfrm>
            <a:off x="9640215" y="4172244"/>
            <a:ext cx="4196555" cy="793434"/>
          </a:xfrm>
          <a:prstGeom prst="rect">
            <a:avLst/>
          </a:prstGeom>
        </p:spPr>
      </p:pic>
      <p:sp>
        <p:nvSpPr>
          <p:cNvPr id="8" name="Text 0"/>
          <p:cNvSpPr/>
          <p:nvPr/>
        </p:nvSpPr>
        <p:spPr>
          <a:xfrm>
            <a:off x="793826" y="1139667"/>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Leadership as Public Performance</a:t>
            </a:r>
            <a:endParaRPr lang="en-US" sz="3572" dirty="0"/>
          </a:p>
        </p:txBody>
      </p:sp>
      <p:sp>
        <p:nvSpPr>
          <p:cNvPr id="9" name="Text 1"/>
          <p:cNvSpPr/>
          <p:nvPr/>
        </p:nvSpPr>
        <p:spPr>
          <a:xfrm>
            <a:off x="793826" y="196172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Leadership is publicly enacted through tone, timing, gesture, setting, and rhythm.</a:t>
            </a:r>
            <a:endParaRPr lang="en-US" sz="1786" dirty="0"/>
          </a:p>
        </p:txBody>
      </p:sp>
      <p:sp>
        <p:nvSpPr>
          <p:cNvPr id="10" name="Text 2"/>
          <p:cNvSpPr/>
          <p:nvPr/>
        </p:nvSpPr>
        <p:spPr>
          <a:xfrm>
            <a:off x="793826" y="2556948"/>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Visible elements of performance:</a:t>
            </a:r>
            <a:endParaRPr lang="en-US" sz="1786" dirty="0"/>
          </a:p>
        </p:txBody>
      </p:sp>
      <p:sp>
        <p:nvSpPr>
          <p:cNvPr id="11" name="Text 3"/>
          <p:cNvSpPr/>
          <p:nvPr/>
        </p:nvSpPr>
        <p:spPr>
          <a:xfrm>
            <a:off x="1020466" y="3378810"/>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Dress</a:t>
            </a:r>
            <a:endParaRPr lang="en-US" sz="1786" dirty="0"/>
          </a:p>
        </p:txBody>
      </p:sp>
      <p:sp>
        <p:nvSpPr>
          <p:cNvPr id="12" name="Text 4"/>
          <p:cNvSpPr/>
          <p:nvPr/>
        </p:nvSpPr>
        <p:spPr>
          <a:xfrm>
            <a:off x="1020466" y="4398884"/>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Camera</a:t>
            </a:r>
            <a:endParaRPr lang="en-US" sz="1786" dirty="0"/>
          </a:p>
        </p:txBody>
      </p:sp>
      <p:sp>
        <p:nvSpPr>
          <p:cNvPr id="13" name="Text 5"/>
          <p:cNvSpPr/>
          <p:nvPr/>
        </p:nvSpPr>
        <p:spPr>
          <a:xfrm>
            <a:off x="793826" y="5220746"/>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analytical question is not whether performance exists, but what kind of authority the performance constructs.</a:t>
            </a:r>
            <a:endParaRPr lang="en-US" sz="1786" dirty="0"/>
          </a:p>
        </p:txBody>
      </p:sp>
      <p:sp>
        <p:nvSpPr>
          <p:cNvPr id="14" name="Text 6"/>
          <p:cNvSpPr/>
          <p:nvPr/>
        </p:nvSpPr>
        <p:spPr>
          <a:xfrm>
            <a:off x="793826" y="5815968"/>
            <a:ext cx="13042748"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Performance does not automatically mean insincerity. In politics, authority must become visible, audible, and legible. That requires choices of tone, posture, pacing, setting, and self-presentation. Performance does not necessarily cancel authenticity; in fact, authenticity itself is often mediated through public performance.</a:t>
            </a:r>
            <a:endParaRPr lang="en-US" sz="1786" dirty="0"/>
          </a:p>
        </p:txBody>
      </p:sp>
      <p:sp>
        <p:nvSpPr>
          <p:cNvPr id="15" name="Text 7"/>
          <p:cNvSpPr/>
          <p:nvPr/>
        </p:nvSpPr>
        <p:spPr>
          <a:xfrm>
            <a:off x="5443660" y="3378810"/>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Voice</a:t>
            </a:r>
            <a:endParaRPr lang="en-US" sz="1786" dirty="0"/>
          </a:p>
        </p:txBody>
      </p:sp>
      <p:sp>
        <p:nvSpPr>
          <p:cNvPr id="16" name="Text 8"/>
          <p:cNvSpPr/>
          <p:nvPr/>
        </p:nvSpPr>
        <p:spPr>
          <a:xfrm>
            <a:off x="5443660" y="4398884"/>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Gesture</a:t>
            </a:r>
            <a:endParaRPr lang="en-US" sz="1786" dirty="0"/>
          </a:p>
        </p:txBody>
      </p:sp>
      <p:sp>
        <p:nvSpPr>
          <p:cNvPr id="17" name="Text 9"/>
          <p:cNvSpPr/>
          <p:nvPr/>
        </p:nvSpPr>
        <p:spPr>
          <a:xfrm>
            <a:off x="9866854" y="3378810"/>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Staging</a:t>
            </a:r>
            <a:endParaRPr lang="en-US" sz="1786" dirty="0"/>
          </a:p>
        </p:txBody>
      </p:sp>
      <p:sp>
        <p:nvSpPr>
          <p:cNvPr id="18" name="Text 10"/>
          <p:cNvSpPr/>
          <p:nvPr/>
        </p:nvSpPr>
        <p:spPr>
          <a:xfrm>
            <a:off x="9866854" y="4398884"/>
            <a:ext cx="3743276"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Pause</a:t>
            </a:r>
            <a:endParaRPr lang="en-US" sz="1786"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03</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Operational Toolkit and Analytical Method</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2051" y="2015836"/>
            <a:ext cx="6344924" cy="893814"/>
          </a:xfrm>
          <a:prstGeom prst="rect">
            <a:avLst/>
          </a:prstGeom>
        </p:spPr>
      </p:pic>
      <p:pic>
        <p:nvPicPr>
          <p:cNvPr id="3" name="Image 1" descr="preencoded.png"/>
          <p:cNvPicPr>
            <a:picLocks noChangeAspect="1"/>
          </p:cNvPicPr>
          <p:nvPr/>
        </p:nvPicPr>
        <p:blipFill>
          <a:blip r:embed="rId3"/>
          <a:stretch>
            <a:fillRect/>
          </a:stretch>
        </p:blipFill>
        <p:spPr>
          <a:xfrm>
            <a:off x="882051" y="3086100"/>
            <a:ext cx="6344924" cy="893814"/>
          </a:xfrm>
          <a:prstGeom prst="rect">
            <a:avLst/>
          </a:prstGeom>
        </p:spPr>
      </p:pic>
      <p:pic>
        <p:nvPicPr>
          <p:cNvPr id="4" name="Image 2" descr="preencoded.png"/>
          <p:cNvPicPr>
            <a:picLocks noChangeAspect="1"/>
          </p:cNvPicPr>
          <p:nvPr/>
        </p:nvPicPr>
        <p:blipFill>
          <a:blip r:embed="rId4"/>
          <a:stretch>
            <a:fillRect/>
          </a:stretch>
        </p:blipFill>
        <p:spPr>
          <a:xfrm>
            <a:off x="882051" y="4156364"/>
            <a:ext cx="12979618" cy="893814"/>
          </a:xfrm>
          <a:prstGeom prst="rect">
            <a:avLst/>
          </a:prstGeom>
        </p:spPr>
      </p:pic>
      <p:pic>
        <p:nvPicPr>
          <p:cNvPr id="5" name="Image 3" descr="preencoded.png"/>
          <p:cNvPicPr>
            <a:picLocks noChangeAspect="1"/>
          </p:cNvPicPr>
          <p:nvPr/>
        </p:nvPicPr>
        <p:blipFill>
          <a:blip r:embed="rId3"/>
          <a:stretch>
            <a:fillRect/>
          </a:stretch>
        </p:blipFill>
        <p:spPr>
          <a:xfrm>
            <a:off x="7516744" y="2015836"/>
            <a:ext cx="6344924" cy="893814"/>
          </a:xfrm>
          <a:prstGeom prst="rect">
            <a:avLst/>
          </a:prstGeom>
        </p:spPr>
      </p:pic>
      <p:pic>
        <p:nvPicPr>
          <p:cNvPr id="6" name="Image 4" descr="preencoded.png"/>
          <p:cNvPicPr>
            <a:picLocks noChangeAspect="1"/>
          </p:cNvPicPr>
          <p:nvPr/>
        </p:nvPicPr>
        <p:blipFill>
          <a:blip r:embed="rId3"/>
          <a:stretch>
            <a:fillRect/>
          </a:stretch>
        </p:blipFill>
        <p:spPr>
          <a:xfrm>
            <a:off x="7516744" y="3086100"/>
            <a:ext cx="6344924" cy="893814"/>
          </a:xfrm>
          <a:prstGeom prst="rect">
            <a:avLst/>
          </a:prstGeom>
        </p:spPr>
      </p:pic>
      <p:pic>
        <p:nvPicPr>
          <p:cNvPr id="7" name="Image 5" descr="preencoded.png"/>
          <p:cNvPicPr>
            <a:picLocks noChangeAspect="1"/>
          </p:cNvPicPr>
          <p:nvPr/>
        </p:nvPicPr>
        <p:blipFill>
          <a:blip r:embed="rId5"/>
          <a:stretch>
            <a:fillRect/>
          </a:stretch>
        </p:blipFill>
        <p:spPr>
          <a:xfrm>
            <a:off x="768731" y="2015836"/>
            <a:ext cx="163510" cy="893814"/>
          </a:xfrm>
          <a:prstGeom prst="rect">
            <a:avLst/>
          </a:prstGeom>
        </p:spPr>
      </p:pic>
      <p:pic>
        <p:nvPicPr>
          <p:cNvPr id="8" name="Image 6" descr="preencoded.png"/>
          <p:cNvPicPr>
            <a:picLocks noChangeAspect="1"/>
          </p:cNvPicPr>
          <p:nvPr/>
        </p:nvPicPr>
        <p:blipFill>
          <a:blip r:embed="rId5"/>
          <a:stretch>
            <a:fillRect/>
          </a:stretch>
        </p:blipFill>
        <p:spPr>
          <a:xfrm>
            <a:off x="768731" y="3086100"/>
            <a:ext cx="163510" cy="893814"/>
          </a:xfrm>
          <a:prstGeom prst="rect">
            <a:avLst/>
          </a:prstGeom>
        </p:spPr>
      </p:pic>
      <p:pic>
        <p:nvPicPr>
          <p:cNvPr id="9" name="Image 7" descr="preencoded.png"/>
          <p:cNvPicPr>
            <a:picLocks noChangeAspect="1"/>
          </p:cNvPicPr>
          <p:nvPr/>
        </p:nvPicPr>
        <p:blipFill>
          <a:blip r:embed="rId5"/>
          <a:stretch>
            <a:fillRect/>
          </a:stretch>
        </p:blipFill>
        <p:spPr>
          <a:xfrm>
            <a:off x="768731" y="4156364"/>
            <a:ext cx="163510" cy="893814"/>
          </a:xfrm>
          <a:prstGeom prst="rect">
            <a:avLst/>
          </a:prstGeom>
        </p:spPr>
      </p:pic>
      <p:pic>
        <p:nvPicPr>
          <p:cNvPr id="10" name="Image 8" descr="preencoded.png"/>
          <p:cNvPicPr>
            <a:picLocks noChangeAspect="1"/>
          </p:cNvPicPr>
          <p:nvPr/>
        </p:nvPicPr>
        <p:blipFill>
          <a:blip r:embed="rId5"/>
          <a:stretch>
            <a:fillRect/>
          </a:stretch>
        </p:blipFill>
        <p:spPr>
          <a:xfrm>
            <a:off x="7403425" y="2015836"/>
            <a:ext cx="163510" cy="893814"/>
          </a:xfrm>
          <a:prstGeom prst="rect">
            <a:avLst/>
          </a:prstGeom>
        </p:spPr>
      </p:pic>
      <p:pic>
        <p:nvPicPr>
          <p:cNvPr id="11" name="Image 9" descr="preencoded.png"/>
          <p:cNvPicPr>
            <a:picLocks noChangeAspect="1"/>
          </p:cNvPicPr>
          <p:nvPr/>
        </p:nvPicPr>
        <p:blipFill>
          <a:blip r:embed="rId5"/>
          <a:stretch>
            <a:fillRect/>
          </a:stretch>
        </p:blipFill>
        <p:spPr>
          <a:xfrm>
            <a:off x="7403425" y="3086100"/>
            <a:ext cx="163510" cy="893814"/>
          </a:xfrm>
          <a:prstGeom prst="rect">
            <a:avLst/>
          </a:prstGeom>
        </p:spPr>
      </p:pic>
      <p:sp>
        <p:nvSpPr>
          <p:cNvPr id="12"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Analytical Toolkit: Five Questions for Speech Analysis</a:t>
            </a:r>
            <a:endParaRPr lang="en-US" sz="3572" dirty="0"/>
          </a:p>
        </p:txBody>
      </p:sp>
      <p:sp>
        <p:nvSpPr>
          <p:cNvPr id="13" name="Text 1"/>
          <p:cNvSpPr/>
          <p:nvPr/>
        </p:nvSpPr>
        <p:spPr>
          <a:xfrm>
            <a:off x="793826" y="1445709"/>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When students read a speech, they should ask five ordered questions:</a:t>
            </a:r>
            <a:endParaRPr lang="en-US" sz="1786" dirty="0"/>
          </a:p>
        </p:txBody>
      </p:sp>
      <p:sp>
        <p:nvSpPr>
          <p:cNvPr id="14" name="Text 2"/>
          <p:cNvSpPr/>
          <p:nvPr/>
        </p:nvSpPr>
        <p:spPr>
          <a:xfrm>
            <a:off x="1133785" y="2292666"/>
            <a:ext cx="5816360"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kind of legitimacy is being claimed?</a:t>
            </a:r>
            <a:endParaRPr lang="en-US" sz="1786" dirty="0"/>
          </a:p>
        </p:txBody>
      </p:sp>
      <p:sp>
        <p:nvSpPr>
          <p:cNvPr id="15" name="Text 3"/>
          <p:cNvSpPr/>
          <p:nvPr/>
        </p:nvSpPr>
        <p:spPr>
          <a:xfrm>
            <a:off x="1133785" y="3362930"/>
            <a:ext cx="5816360"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ethos is being projected?</a:t>
            </a:r>
            <a:endParaRPr lang="en-US" sz="1786" dirty="0"/>
          </a:p>
        </p:txBody>
      </p:sp>
      <p:sp>
        <p:nvSpPr>
          <p:cNvPr id="16" name="Text 4"/>
          <p:cNvSpPr/>
          <p:nvPr/>
        </p:nvSpPr>
        <p:spPr>
          <a:xfrm>
            <a:off x="1133785" y="4433193"/>
            <a:ext cx="12451054"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kind of psychological authority is being projected here?</a:t>
            </a:r>
            <a:endParaRPr lang="en-US" sz="1786" dirty="0"/>
          </a:p>
        </p:txBody>
      </p:sp>
      <p:sp>
        <p:nvSpPr>
          <p:cNvPr id="17" name="Text 5"/>
          <p:cNvSpPr/>
          <p:nvPr/>
        </p:nvSpPr>
        <p:spPr>
          <a:xfrm>
            <a:off x="793826" y="5280150"/>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This sequence turns the theory into an analytic method. Every case study can be approached using the same order of questions.</a:t>
            </a:r>
            <a:endParaRPr lang="en-US" sz="1786" dirty="0"/>
          </a:p>
        </p:txBody>
      </p:sp>
      <p:sp>
        <p:nvSpPr>
          <p:cNvPr id="18" name="Text 6"/>
          <p:cNvSpPr/>
          <p:nvPr/>
        </p:nvSpPr>
        <p:spPr>
          <a:xfrm>
            <a:off x="793826" y="6215528"/>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How to Answer the Final Question</a:t>
            </a:r>
            <a:endParaRPr lang="en-US" sz="3572" dirty="0"/>
          </a:p>
        </p:txBody>
      </p:sp>
      <p:sp>
        <p:nvSpPr>
          <p:cNvPr id="19" name="Text 7"/>
          <p:cNvSpPr/>
          <p:nvPr/>
        </p:nvSpPr>
        <p:spPr>
          <a:xfrm>
            <a:off x="793826" y="703758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Do not answer with yes or no. Name the type: composed, resilient, empathic, strategic, protective, defiant, disciplined, moral. Then justify it with evidence from tone, wording, emotional control, and public role.</a:t>
            </a:r>
            <a:endParaRPr lang="en-US" sz="1786" dirty="0"/>
          </a:p>
        </p:txBody>
      </p:sp>
      <p:sp>
        <p:nvSpPr>
          <p:cNvPr id="20" name="Text 8"/>
          <p:cNvSpPr/>
          <p:nvPr/>
        </p:nvSpPr>
        <p:spPr>
          <a:xfrm>
            <a:off x="793826" y="7972964"/>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This prevents superficiality. Without this clarification, students will say only "the leader seems strong." With it, they can give a more precise political reading.</a:t>
            </a:r>
            <a:endParaRPr lang="en-US" sz="1786" dirty="0"/>
          </a:p>
        </p:txBody>
      </p:sp>
      <p:sp>
        <p:nvSpPr>
          <p:cNvPr id="21" name="Text 9"/>
          <p:cNvSpPr/>
          <p:nvPr/>
        </p:nvSpPr>
        <p:spPr>
          <a:xfrm>
            <a:off x="7768479" y="2292666"/>
            <a:ext cx="5816360"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How is the situation being framed?</a:t>
            </a:r>
            <a:endParaRPr lang="en-US" sz="1786" dirty="0"/>
          </a:p>
        </p:txBody>
      </p:sp>
      <p:sp>
        <p:nvSpPr>
          <p:cNvPr id="22" name="Text 10"/>
          <p:cNvSpPr/>
          <p:nvPr/>
        </p:nvSpPr>
        <p:spPr>
          <a:xfrm>
            <a:off x="7768479" y="3362930"/>
            <a:ext cx="5816360"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symbolic role is the leader trying to inhabit?</a:t>
            </a:r>
            <a:endParaRPr lang="en-US" sz="1786"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04</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Case Studies and Guided Analysis</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826" y="1366110"/>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 Volodymyr Zelenskyy</a:t>
            </a:r>
            <a:endParaRPr lang="en-US" sz="3572" dirty="0"/>
          </a:p>
        </p:txBody>
      </p:sp>
      <p:sp>
        <p:nvSpPr>
          <p:cNvPr id="3" name="Text 1"/>
          <p:cNvSpPr/>
          <p:nvPr/>
        </p:nvSpPr>
        <p:spPr>
          <a:xfrm>
            <a:off x="793826" y="218816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Address to the </a:t>
            </a:r>
            <a:r>
              <a:rPr lang="en-US" sz="2679" dirty="0" smtClean="0">
                <a:solidFill>
                  <a:srgbClr val="FFFFFF"/>
                </a:solidFill>
                <a:latin typeface="思源黑体-Medium" pitchFamily="34" charset="0"/>
                <a:ea typeface="思源黑体-Medium" pitchFamily="34" charset="-122"/>
                <a:cs typeface="思源黑体-Medium" pitchFamily="34" charset="-120"/>
              </a:rPr>
              <a:t>E</a:t>
            </a:r>
            <a:r>
              <a:rPr lang="ro-RO" sz="2679" dirty="0" smtClean="0">
                <a:solidFill>
                  <a:srgbClr val="FFFFFF"/>
                </a:solidFill>
                <a:latin typeface="思源黑体-Medium" pitchFamily="34" charset="0"/>
                <a:ea typeface="思源黑体-Medium" pitchFamily="34" charset="-122"/>
                <a:cs typeface="思源黑体-Medium" pitchFamily="34" charset="-120"/>
              </a:rPr>
              <a:t>u</a:t>
            </a:r>
            <a:r>
              <a:rPr lang="en-US" sz="2679" dirty="0" err="1" smtClean="0">
                <a:solidFill>
                  <a:srgbClr val="FFFFFF"/>
                </a:solidFill>
                <a:latin typeface="思源黑体-Medium" pitchFamily="34" charset="0"/>
                <a:ea typeface="思源黑体-Medium" pitchFamily="34" charset="-122"/>
                <a:cs typeface="思源黑体-Medium" pitchFamily="34" charset="-120"/>
              </a:rPr>
              <a:t>ropean</a:t>
            </a:r>
            <a:r>
              <a:rPr lang="en-US" sz="2679" dirty="0" smtClean="0">
                <a:solidFill>
                  <a:srgbClr val="FFFFFF"/>
                </a:solidFill>
                <a:latin typeface="思源黑体-Medium" pitchFamily="34" charset="0"/>
                <a:ea typeface="思源黑体-Medium" pitchFamily="34" charset="-122"/>
                <a:cs typeface="思源黑体-Medium" pitchFamily="34" charset="-120"/>
              </a:rPr>
              <a:t> </a:t>
            </a:r>
            <a:r>
              <a:rPr lang="en-US" sz="2679" dirty="0">
                <a:solidFill>
                  <a:srgbClr val="FFFFFF"/>
                </a:solidFill>
                <a:latin typeface="思源黑体-Medium" pitchFamily="34" charset="0"/>
                <a:ea typeface="思源黑体-Medium" pitchFamily="34" charset="-122"/>
                <a:cs typeface="思源黑体-Medium" pitchFamily="34" charset="-120"/>
              </a:rPr>
              <a:t>Parliament, 1 March 2022</a:t>
            </a:r>
            <a:endParaRPr lang="en-US" sz="2679" dirty="0"/>
          </a:p>
        </p:txBody>
      </p:sp>
      <p:sp>
        <p:nvSpPr>
          <p:cNvPr id="4" name="Text 2"/>
          <p:cNvSpPr/>
          <p:nvPr/>
        </p:nvSpPr>
        <p:spPr>
          <a:xfrm>
            <a:off x="793826" y="286828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Context: war, vulnerability, international appeal, existential threat.</a:t>
            </a:r>
            <a:endParaRPr lang="en-US" sz="1786" dirty="0"/>
          </a:p>
        </p:txBody>
      </p:sp>
      <p:sp>
        <p:nvSpPr>
          <p:cNvPr id="5" name="Text 3"/>
          <p:cNvSpPr/>
          <p:nvPr/>
        </p:nvSpPr>
        <p:spPr>
          <a:xfrm>
            <a:off x="793826" y="3463506"/>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Dominant frame: struggle for survival, dignity, and European belonging.</a:t>
            </a:r>
            <a:endParaRPr lang="en-US" sz="1786" dirty="0"/>
          </a:p>
        </p:txBody>
      </p:sp>
      <p:sp>
        <p:nvSpPr>
          <p:cNvPr id="6" name="Text 4"/>
          <p:cNvSpPr/>
          <p:nvPr/>
        </p:nvSpPr>
        <p:spPr>
          <a:xfrm>
            <a:off x="793826" y="4058728"/>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source: moral seriousness plus symbolic identification.</a:t>
            </a:r>
            <a:endParaRPr lang="en-US" sz="1786" dirty="0"/>
          </a:p>
        </p:txBody>
      </p:sp>
      <p:sp>
        <p:nvSpPr>
          <p:cNvPr id="7" name="Text 5"/>
          <p:cNvSpPr/>
          <p:nvPr/>
        </p:nvSpPr>
        <p:spPr>
          <a:xfrm>
            <a:off x="793826" y="4653951"/>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Psychological authority: resolute endurance under visible pressure.</a:t>
            </a:r>
            <a:endParaRPr lang="en-US" sz="1786" dirty="0"/>
          </a:p>
        </p:txBody>
      </p:sp>
      <p:sp>
        <p:nvSpPr>
          <p:cNvPr id="8" name="Text 6"/>
          <p:cNvSpPr/>
          <p:nvPr/>
        </p:nvSpPr>
        <p:spPr>
          <a:xfrm>
            <a:off x="793826" y="5249174"/>
            <a:ext cx="13042748" cy="134670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this case is useful: This speech shows how legitimacy can be built through sacrifice, collective identification, compressed rhetoric, and disciplined emotional force in a moment of national emergency. He is not simply speaking as a formal office-holder. He is speaking as the visible representative of a nation under invasion. That already intensifies symbolic authority.</a:t>
            </a:r>
            <a:endParaRPr lang="en-US" sz="1786"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3199224"/>
            <a:ext cx="6408054" cy="958904"/>
          </a:xfrm>
          <a:prstGeom prst="rect">
            <a:avLst/>
          </a:prstGeom>
        </p:spPr>
      </p:pic>
      <p:pic>
        <p:nvPicPr>
          <p:cNvPr id="3" name="Image 1" descr="preencoded.png"/>
          <p:cNvPicPr>
            <a:picLocks noChangeAspect="1"/>
          </p:cNvPicPr>
          <p:nvPr/>
        </p:nvPicPr>
        <p:blipFill>
          <a:blip r:embed="rId3"/>
          <a:stretch>
            <a:fillRect/>
          </a:stretch>
        </p:blipFill>
        <p:spPr>
          <a:xfrm>
            <a:off x="793826" y="4384768"/>
            <a:ext cx="6408054" cy="958904"/>
          </a:xfrm>
          <a:prstGeom prst="rect">
            <a:avLst/>
          </a:prstGeom>
        </p:spPr>
      </p:pic>
      <p:pic>
        <p:nvPicPr>
          <p:cNvPr id="4" name="Image 2" descr="preencoded.png"/>
          <p:cNvPicPr>
            <a:picLocks noChangeAspect="1"/>
          </p:cNvPicPr>
          <p:nvPr/>
        </p:nvPicPr>
        <p:blipFill>
          <a:blip r:embed="rId3"/>
          <a:stretch>
            <a:fillRect/>
          </a:stretch>
        </p:blipFill>
        <p:spPr>
          <a:xfrm>
            <a:off x="7428520" y="3199224"/>
            <a:ext cx="6408054" cy="958904"/>
          </a:xfrm>
          <a:prstGeom prst="rect">
            <a:avLst/>
          </a:prstGeom>
        </p:spPr>
      </p:pic>
      <p:pic>
        <p:nvPicPr>
          <p:cNvPr id="5" name="Image 3" descr="preencoded.png"/>
          <p:cNvPicPr>
            <a:picLocks noChangeAspect="1"/>
          </p:cNvPicPr>
          <p:nvPr/>
        </p:nvPicPr>
        <p:blipFill>
          <a:blip r:embed="rId3"/>
          <a:stretch>
            <a:fillRect/>
          </a:stretch>
        </p:blipFill>
        <p:spPr>
          <a:xfrm>
            <a:off x="7428520" y="4384768"/>
            <a:ext cx="6408054" cy="958904"/>
          </a:xfrm>
          <a:prstGeom prst="rect">
            <a:avLst/>
          </a:prstGeom>
        </p:spPr>
      </p:pic>
      <p:pic>
        <p:nvPicPr>
          <p:cNvPr id="6" name="Image 4" descr="preencoded.png"/>
          <p:cNvPicPr>
            <a:picLocks noChangeAspect="1"/>
          </p:cNvPicPr>
          <p:nvPr/>
        </p:nvPicPr>
        <p:blipFill>
          <a:blip r:embed="rId4"/>
          <a:stretch>
            <a:fillRect/>
          </a:stretch>
        </p:blipFill>
        <p:spPr>
          <a:xfrm>
            <a:off x="1530797" y="3277057"/>
            <a:ext cx="5671084" cy="958904"/>
          </a:xfrm>
          <a:prstGeom prst="rect">
            <a:avLst/>
          </a:prstGeom>
        </p:spPr>
      </p:pic>
      <p:pic>
        <p:nvPicPr>
          <p:cNvPr id="7" name="Image 5" descr="preencoded.png"/>
          <p:cNvPicPr>
            <a:picLocks noChangeAspect="1"/>
          </p:cNvPicPr>
          <p:nvPr/>
        </p:nvPicPr>
        <p:blipFill>
          <a:blip r:embed="rId4"/>
          <a:stretch>
            <a:fillRect/>
          </a:stretch>
        </p:blipFill>
        <p:spPr>
          <a:xfrm>
            <a:off x="1530797" y="4462601"/>
            <a:ext cx="5671084" cy="958904"/>
          </a:xfrm>
          <a:prstGeom prst="rect">
            <a:avLst/>
          </a:prstGeom>
        </p:spPr>
      </p:pic>
      <p:pic>
        <p:nvPicPr>
          <p:cNvPr id="8" name="Image 6" descr="preencoded.png"/>
          <p:cNvPicPr>
            <a:picLocks noChangeAspect="1"/>
          </p:cNvPicPr>
          <p:nvPr/>
        </p:nvPicPr>
        <p:blipFill>
          <a:blip r:embed="rId4"/>
          <a:stretch>
            <a:fillRect/>
          </a:stretch>
        </p:blipFill>
        <p:spPr>
          <a:xfrm>
            <a:off x="8165490" y="3277057"/>
            <a:ext cx="5671084" cy="958904"/>
          </a:xfrm>
          <a:prstGeom prst="rect">
            <a:avLst/>
          </a:prstGeom>
        </p:spPr>
      </p:pic>
      <p:pic>
        <p:nvPicPr>
          <p:cNvPr id="9" name="Image 7" descr="preencoded.png"/>
          <p:cNvPicPr>
            <a:picLocks noChangeAspect="1"/>
          </p:cNvPicPr>
          <p:nvPr/>
        </p:nvPicPr>
        <p:blipFill>
          <a:blip r:embed="rId4"/>
          <a:stretch>
            <a:fillRect/>
          </a:stretch>
        </p:blipFill>
        <p:spPr>
          <a:xfrm>
            <a:off x="8165490" y="4462601"/>
            <a:ext cx="5671084" cy="958904"/>
          </a:xfrm>
          <a:prstGeom prst="rect">
            <a:avLst/>
          </a:prstGeom>
        </p:spPr>
      </p:pic>
      <p:pic>
        <p:nvPicPr>
          <p:cNvPr id="10" name="Image 8" descr="preencoded.png"/>
          <p:cNvPicPr>
            <a:picLocks noChangeAspect="1"/>
          </p:cNvPicPr>
          <p:nvPr/>
        </p:nvPicPr>
        <p:blipFill>
          <a:blip r:embed="rId5"/>
          <a:stretch>
            <a:fillRect/>
          </a:stretch>
        </p:blipFill>
        <p:spPr>
          <a:xfrm>
            <a:off x="793826" y="3199224"/>
            <a:ext cx="510331" cy="510331"/>
          </a:xfrm>
          <a:prstGeom prst="rect">
            <a:avLst/>
          </a:prstGeom>
        </p:spPr>
      </p:pic>
      <p:pic>
        <p:nvPicPr>
          <p:cNvPr id="11" name="Image 9" descr="preencoded.png"/>
          <p:cNvPicPr>
            <a:picLocks noChangeAspect="1"/>
          </p:cNvPicPr>
          <p:nvPr/>
        </p:nvPicPr>
        <p:blipFill>
          <a:blip r:embed="rId5"/>
          <a:stretch>
            <a:fillRect/>
          </a:stretch>
        </p:blipFill>
        <p:spPr>
          <a:xfrm>
            <a:off x="793826" y="4384768"/>
            <a:ext cx="510331" cy="510331"/>
          </a:xfrm>
          <a:prstGeom prst="rect">
            <a:avLst/>
          </a:prstGeom>
        </p:spPr>
      </p:pic>
      <p:pic>
        <p:nvPicPr>
          <p:cNvPr id="12" name="Image 10" descr="preencoded.png"/>
          <p:cNvPicPr>
            <a:picLocks noChangeAspect="1"/>
          </p:cNvPicPr>
          <p:nvPr/>
        </p:nvPicPr>
        <p:blipFill>
          <a:blip r:embed="rId5"/>
          <a:stretch>
            <a:fillRect/>
          </a:stretch>
        </p:blipFill>
        <p:spPr>
          <a:xfrm>
            <a:off x="7428520" y="3199224"/>
            <a:ext cx="510331" cy="510331"/>
          </a:xfrm>
          <a:prstGeom prst="rect">
            <a:avLst/>
          </a:prstGeom>
        </p:spPr>
      </p:pic>
      <p:pic>
        <p:nvPicPr>
          <p:cNvPr id="13" name="Image 11" descr="preencoded.png"/>
          <p:cNvPicPr>
            <a:picLocks noChangeAspect="1"/>
          </p:cNvPicPr>
          <p:nvPr/>
        </p:nvPicPr>
        <p:blipFill>
          <a:blip r:embed="rId5"/>
          <a:stretch>
            <a:fillRect/>
          </a:stretch>
        </p:blipFill>
        <p:spPr>
          <a:xfrm>
            <a:off x="7428520" y="4384768"/>
            <a:ext cx="510331" cy="510331"/>
          </a:xfrm>
          <a:prstGeom prst="rect">
            <a:avLst/>
          </a:prstGeom>
        </p:spPr>
      </p:pic>
      <p:sp>
        <p:nvSpPr>
          <p:cNvPr id="14" name="Text 0"/>
          <p:cNvSpPr/>
          <p:nvPr/>
        </p:nvSpPr>
        <p:spPr>
          <a:xfrm>
            <a:off x="793826" y="1101828"/>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 Volodymyr Zelenskyy</a:t>
            </a:r>
            <a:endParaRPr lang="en-US" sz="3572" dirty="0"/>
          </a:p>
        </p:txBody>
      </p:sp>
      <p:sp>
        <p:nvSpPr>
          <p:cNvPr id="15" name="Text 1"/>
          <p:cNvSpPr/>
          <p:nvPr/>
        </p:nvSpPr>
        <p:spPr>
          <a:xfrm>
            <a:off x="793826" y="1923887"/>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Guided Reading</a:t>
            </a:r>
            <a:endParaRPr lang="en-US" sz="2679" dirty="0"/>
          </a:p>
        </p:txBody>
      </p:sp>
      <p:sp>
        <p:nvSpPr>
          <p:cNvPr id="16" name="Text 2"/>
          <p:cNvSpPr/>
          <p:nvPr/>
        </p:nvSpPr>
        <p:spPr>
          <a:xfrm>
            <a:off x="793826" y="2604001"/>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students should be able to detect:</a:t>
            </a:r>
            <a:endParaRPr lang="en-US" sz="1786" dirty="0"/>
          </a:p>
        </p:txBody>
      </p:sp>
      <p:sp>
        <p:nvSpPr>
          <p:cNvPr id="18" name="Text 3"/>
          <p:cNvSpPr/>
          <p:nvPr/>
        </p:nvSpPr>
        <p:spPr>
          <a:xfrm>
            <a:off x="1530797" y="3277057"/>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Ethos</a:t>
            </a:r>
            <a:endParaRPr lang="en-US" sz="2233" dirty="0"/>
          </a:p>
        </p:txBody>
      </p:sp>
      <p:sp>
        <p:nvSpPr>
          <p:cNvPr id="19" name="Text 4"/>
          <p:cNvSpPr/>
          <p:nvPr/>
        </p:nvSpPr>
        <p:spPr>
          <a:xfrm>
            <a:off x="1530797" y="3740139"/>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seriousness, sacrifice, compressed urgency.</a:t>
            </a:r>
            <a:endParaRPr lang="en-US" sz="1786" dirty="0"/>
          </a:p>
        </p:txBody>
      </p:sp>
      <p:sp>
        <p:nvSpPr>
          <p:cNvPr id="21" name="Text 5"/>
          <p:cNvSpPr/>
          <p:nvPr/>
        </p:nvSpPr>
        <p:spPr>
          <a:xfrm>
            <a:off x="1530797" y="4462601"/>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Symbolic authority</a:t>
            </a:r>
            <a:endParaRPr lang="en-US" sz="2233" dirty="0"/>
          </a:p>
        </p:txBody>
      </p:sp>
      <p:sp>
        <p:nvSpPr>
          <p:cNvPr id="22" name="Text 6"/>
          <p:cNvSpPr/>
          <p:nvPr/>
        </p:nvSpPr>
        <p:spPr>
          <a:xfrm>
            <a:off x="1530797" y="4925683"/>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leader as embodiment of national endurance.</a:t>
            </a:r>
            <a:endParaRPr lang="en-US" sz="1786" dirty="0"/>
          </a:p>
        </p:txBody>
      </p:sp>
      <p:sp>
        <p:nvSpPr>
          <p:cNvPr id="23" name="Text 7"/>
          <p:cNvSpPr/>
          <p:nvPr/>
        </p:nvSpPr>
        <p:spPr>
          <a:xfrm>
            <a:off x="793826" y="5598739"/>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Possible classroom prompt: Does this speech build legitimacy mainly through office, through argument, through moral appeal, through symbolism, or through psychological authority?</a:t>
            </a:r>
            <a:endParaRPr lang="en-US" sz="1786" dirty="0"/>
          </a:p>
        </p:txBody>
      </p:sp>
      <p:sp>
        <p:nvSpPr>
          <p:cNvPr id="24" name="Text 8"/>
          <p:cNvSpPr/>
          <p:nvPr/>
        </p:nvSpPr>
        <p:spPr>
          <a:xfrm>
            <a:off x="793826" y="6534117"/>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strongest answer is usually: through a combination, with moral and symbolic legitimacy dominant.</a:t>
            </a:r>
            <a:endParaRPr lang="en-US" sz="1786" dirty="0"/>
          </a:p>
        </p:txBody>
      </p:sp>
      <p:sp>
        <p:nvSpPr>
          <p:cNvPr id="27" name="Text 9"/>
          <p:cNvSpPr/>
          <p:nvPr/>
        </p:nvSpPr>
        <p:spPr>
          <a:xfrm>
            <a:off x="8165490" y="3277057"/>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Frame</a:t>
            </a:r>
            <a:endParaRPr lang="en-US" sz="2233" dirty="0"/>
          </a:p>
        </p:txBody>
      </p:sp>
      <p:sp>
        <p:nvSpPr>
          <p:cNvPr id="28" name="Text 10"/>
          <p:cNvSpPr/>
          <p:nvPr/>
        </p:nvSpPr>
        <p:spPr>
          <a:xfrm>
            <a:off x="8165490" y="3740139"/>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existential struggle and democratic solidarity.</a:t>
            </a:r>
            <a:endParaRPr lang="en-US" sz="1786" dirty="0"/>
          </a:p>
        </p:txBody>
      </p:sp>
      <p:sp>
        <p:nvSpPr>
          <p:cNvPr id="29" name="Text 11"/>
          <p:cNvSpPr/>
          <p:nvPr/>
        </p:nvSpPr>
        <p:spPr>
          <a:xfrm>
            <a:off x="8165490" y="4462601"/>
            <a:ext cx="5671084" cy="414068"/>
          </a:xfrm>
          <a:prstGeom prst="rect">
            <a:avLst/>
          </a:prstGeom>
          <a:noFill/>
          <a:ln/>
        </p:spPr>
        <p:txBody>
          <a:bodyPr wrap="non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Psychological authority</a:t>
            </a:r>
            <a:endParaRPr lang="en-US" sz="2233" dirty="0"/>
          </a:p>
        </p:txBody>
      </p:sp>
      <p:sp>
        <p:nvSpPr>
          <p:cNvPr id="30" name="Text 12"/>
          <p:cNvSpPr/>
          <p:nvPr/>
        </p:nvSpPr>
        <p:spPr>
          <a:xfrm>
            <a:off x="8165490" y="4925683"/>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disciplined resolve rather than theatrical excess.</a:t>
            </a:r>
            <a:endParaRPr lang="en-US" sz="1786"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826" y="1536286"/>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II: Ursula von der Leyen</a:t>
            </a:r>
            <a:endParaRPr lang="en-US" sz="3572" dirty="0"/>
          </a:p>
        </p:txBody>
      </p:sp>
      <p:sp>
        <p:nvSpPr>
          <p:cNvPr id="3" name="Text 1"/>
          <p:cNvSpPr/>
          <p:nvPr/>
        </p:nvSpPr>
        <p:spPr>
          <a:xfrm>
            <a:off x="793826" y="2358344"/>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State of the Union Address, 13 September 2022</a:t>
            </a:r>
            <a:endParaRPr lang="en-US" sz="2679" dirty="0"/>
          </a:p>
        </p:txBody>
      </p:sp>
      <p:sp>
        <p:nvSpPr>
          <p:cNvPr id="4" name="Text 2"/>
          <p:cNvSpPr/>
          <p:nvPr/>
        </p:nvSpPr>
        <p:spPr>
          <a:xfrm>
            <a:off x="793826" y="3038459"/>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Context: war in Europe, energy insecurity, institutional leadership.</a:t>
            </a:r>
            <a:endParaRPr lang="en-US" sz="1786" dirty="0"/>
          </a:p>
        </p:txBody>
      </p:sp>
      <p:sp>
        <p:nvSpPr>
          <p:cNvPr id="5" name="Text 3"/>
          <p:cNvSpPr/>
          <p:nvPr/>
        </p:nvSpPr>
        <p:spPr>
          <a:xfrm>
            <a:off x="793826" y="3633681"/>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Dominant frame: resilience, strategic direction, European responsibility.</a:t>
            </a:r>
            <a:endParaRPr lang="en-US" sz="1786" dirty="0"/>
          </a:p>
        </p:txBody>
      </p:sp>
      <p:sp>
        <p:nvSpPr>
          <p:cNvPr id="6" name="Text 4"/>
          <p:cNvSpPr/>
          <p:nvPr/>
        </p:nvSpPr>
        <p:spPr>
          <a:xfrm>
            <a:off x="793826" y="422890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source: institutional coherence plus strategic framing.</a:t>
            </a:r>
            <a:endParaRPr lang="en-US" sz="1786" dirty="0"/>
          </a:p>
        </p:txBody>
      </p:sp>
      <p:sp>
        <p:nvSpPr>
          <p:cNvPr id="7" name="Text 5"/>
          <p:cNvSpPr/>
          <p:nvPr/>
        </p:nvSpPr>
        <p:spPr>
          <a:xfrm>
            <a:off x="793826" y="4824127"/>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Psychological authority: composed executive steadiness.</a:t>
            </a:r>
            <a:endParaRPr lang="en-US" sz="1786" dirty="0"/>
          </a:p>
        </p:txBody>
      </p:sp>
      <p:sp>
        <p:nvSpPr>
          <p:cNvPr id="8" name="Text 6"/>
          <p:cNvSpPr/>
          <p:nvPr/>
        </p:nvSpPr>
        <p:spPr>
          <a:xfrm>
            <a:off x="793826" y="5419349"/>
            <a:ext cx="13042748"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this case matters: This case shows that legitimacy can also be built without high emotional intensity. Authority may be projected through structure, composure, role clarity, and strategic command of the situation. Von der Leyen does not rely primarily on existential immediacy or sacrificial presence. Her authority is more institutional and strategic.</a:t>
            </a:r>
            <a:endParaRPr lang="en-US" sz="1786"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4222"/>
          </a:xfrm>
          <a:prstGeom prst="rect">
            <a:avLst/>
          </a:prstGeom>
        </p:spPr>
      </p:pic>
      <p:sp>
        <p:nvSpPr>
          <p:cNvPr id="3" name="Text 0"/>
          <p:cNvSpPr/>
          <p:nvPr/>
        </p:nvSpPr>
        <p:spPr>
          <a:xfrm>
            <a:off x="793826" y="388914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II: Ursula von der Leyen</a:t>
            </a:r>
            <a:endParaRPr lang="en-US" sz="3572" dirty="0"/>
          </a:p>
        </p:txBody>
      </p:sp>
      <p:sp>
        <p:nvSpPr>
          <p:cNvPr id="4" name="Text 1"/>
          <p:cNvSpPr/>
          <p:nvPr/>
        </p:nvSpPr>
        <p:spPr>
          <a:xfrm>
            <a:off x="793826" y="471119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Key Indicators</a:t>
            </a:r>
            <a:endParaRPr lang="en-US" sz="2679" dirty="0"/>
          </a:p>
        </p:txBody>
      </p:sp>
      <p:sp>
        <p:nvSpPr>
          <p:cNvPr id="5" name="Text 2"/>
          <p:cNvSpPr/>
          <p:nvPr/>
        </p:nvSpPr>
        <p:spPr>
          <a:xfrm>
            <a:off x="793826" y="5391313"/>
            <a:ext cx="13042748"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key form of psychological authority here is composed executive steadiness. The speech projects command through order, pacing, clarity, and role-consistent seriousness. This shows that psychological authority does not have to be dramatic. It can be built through calm structure and disciplined tone.</a:t>
            </a:r>
            <a:endParaRPr lang="en-US" sz="1786"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01</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Opening and Core Question</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826" y="1536286"/>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III: Jacinda Ardern</a:t>
            </a:r>
            <a:endParaRPr lang="en-US" sz="3572" dirty="0"/>
          </a:p>
        </p:txBody>
      </p:sp>
      <p:sp>
        <p:nvSpPr>
          <p:cNvPr id="3" name="Text 1"/>
          <p:cNvSpPr/>
          <p:nvPr/>
        </p:nvSpPr>
        <p:spPr>
          <a:xfrm>
            <a:off x="793826" y="2358344"/>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Statement After the Christchurch Mass Shooting, 16 March 2019</a:t>
            </a:r>
            <a:endParaRPr lang="en-US" sz="2679" dirty="0"/>
          </a:p>
        </p:txBody>
      </p:sp>
      <p:sp>
        <p:nvSpPr>
          <p:cNvPr id="4" name="Text 2"/>
          <p:cNvSpPr/>
          <p:nvPr/>
        </p:nvSpPr>
        <p:spPr>
          <a:xfrm>
            <a:off x="793826" y="3038459"/>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Context: national trauma, mourning, fear, need for social containment.</a:t>
            </a:r>
            <a:endParaRPr lang="en-US" sz="1786" dirty="0"/>
          </a:p>
        </p:txBody>
      </p:sp>
      <p:sp>
        <p:nvSpPr>
          <p:cNvPr id="5" name="Text 3"/>
          <p:cNvSpPr/>
          <p:nvPr/>
        </p:nvSpPr>
        <p:spPr>
          <a:xfrm>
            <a:off x="793826" y="3633681"/>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Dominant frame: grief, solidarity, rejection of hatred.</a:t>
            </a:r>
            <a:endParaRPr lang="en-US" sz="1786" dirty="0"/>
          </a:p>
        </p:txBody>
      </p:sp>
      <p:sp>
        <p:nvSpPr>
          <p:cNvPr id="6" name="Text 4"/>
          <p:cNvSpPr/>
          <p:nvPr/>
        </p:nvSpPr>
        <p:spPr>
          <a:xfrm>
            <a:off x="793826" y="422890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source: moral seriousness and empathic public leadership.</a:t>
            </a:r>
            <a:endParaRPr lang="en-US" sz="1786" dirty="0"/>
          </a:p>
        </p:txBody>
      </p:sp>
      <p:sp>
        <p:nvSpPr>
          <p:cNvPr id="7" name="Text 5"/>
          <p:cNvSpPr/>
          <p:nvPr/>
        </p:nvSpPr>
        <p:spPr>
          <a:xfrm>
            <a:off x="793826" y="4824127"/>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Psychological authority: compassionate containment under trauma.</a:t>
            </a:r>
            <a:endParaRPr lang="en-US" sz="1786" dirty="0"/>
          </a:p>
        </p:txBody>
      </p:sp>
      <p:sp>
        <p:nvSpPr>
          <p:cNvPr id="8" name="Text 6"/>
          <p:cNvSpPr/>
          <p:nvPr/>
        </p:nvSpPr>
        <p:spPr>
          <a:xfrm>
            <a:off x="793826" y="5419349"/>
            <a:ext cx="13042748"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this case matters: This case is ideal for showing that psychological authority can be projected through empathy, restraint, and moral composure rather than through combativeness or institutional grandeur. The public task is not only decision and strategic guidance but emotional and moral containment after trauma.</a:t>
            </a:r>
            <a:endParaRPr lang="en-US" sz="1786"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3" name="Text 0"/>
          <p:cNvSpPr/>
          <p:nvPr/>
        </p:nvSpPr>
        <p:spPr>
          <a:xfrm>
            <a:off x="793826" y="2386576"/>
            <a:ext cx="8068247"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Case Study III: Jacinda Ardern</a:t>
            </a:r>
            <a:endParaRPr lang="en-US" sz="3572" dirty="0"/>
          </a:p>
        </p:txBody>
      </p:sp>
      <p:sp>
        <p:nvSpPr>
          <p:cNvPr id="4" name="Text 1"/>
          <p:cNvSpPr/>
          <p:nvPr/>
        </p:nvSpPr>
        <p:spPr>
          <a:xfrm>
            <a:off x="793826" y="3208634"/>
            <a:ext cx="8068247"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Key Indicators</a:t>
            </a:r>
            <a:endParaRPr lang="en-US" sz="2679" dirty="0"/>
          </a:p>
        </p:txBody>
      </p:sp>
      <p:sp>
        <p:nvSpPr>
          <p:cNvPr id="5" name="Text 2"/>
          <p:cNvSpPr/>
          <p:nvPr/>
        </p:nvSpPr>
        <p:spPr>
          <a:xfrm>
            <a:off x="793826" y="3888749"/>
            <a:ext cx="8068247" cy="168685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quality projected here is compassionate containment. The leader appears able to register grief, speak with seriousness, and provide symbolic steadiness without becoming emotionally chaotic or theatrically overwhelmed. Authority here is not domination. It is composed care with political consequence.</a:t>
            </a:r>
            <a:endParaRPr lang="en-US" sz="1786"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974305" cy="8231168"/>
          </a:xfrm>
          <a:prstGeom prst="rect">
            <a:avLst/>
          </a:prstGeom>
        </p:spPr>
      </p:pic>
      <p:sp>
        <p:nvSpPr>
          <p:cNvPr id="3" name="Text 0"/>
          <p:cNvSpPr/>
          <p:nvPr/>
        </p:nvSpPr>
        <p:spPr>
          <a:xfrm>
            <a:off x="5768131" y="1890361"/>
            <a:ext cx="8068247"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Comparison of Three Leadership Modes</a:t>
            </a:r>
            <a:endParaRPr lang="en-US" sz="3572" dirty="0"/>
          </a:p>
        </p:txBody>
      </p:sp>
      <p:sp>
        <p:nvSpPr>
          <p:cNvPr id="4" name="Text 1"/>
          <p:cNvSpPr/>
          <p:nvPr/>
        </p:nvSpPr>
        <p:spPr>
          <a:xfrm>
            <a:off x="5768131" y="3279410"/>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Zelenskyy: wartime resolve and collective identification.</a:t>
            </a:r>
            <a:endParaRPr lang="en-US" sz="1786" dirty="0"/>
          </a:p>
        </p:txBody>
      </p:sp>
      <p:sp>
        <p:nvSpPr>
          <p:cNvPr id="5" name="Text 2"/>
          <p:cNvSpPr/>
          <p:nvPr/>
        </p:nvSpPr>
        <p:spPr>
          <a:xfrm>
            <a:off x="5768131" y="3874633"/>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Von der Leyen: institutional steadiness and strategic command.</a:t>
            </a:r>
            <a:endParaRPr lang="en-US" sz="1786" dirty="0"/>
          </a:p>
        </p:txBody>
      </p:sp>
      <p:sp>
        <p:nvSpPr>
          <p:cNvPr id="6" name="Text 3"/>
          <p:cNvSpPr/>
          <p:nvPr/>
        </p:nvSpPr>
        <p:spPr>
          <a:xfrm>
            <a:off x="5768131" y="4469855"/>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Ardern: empathic gravity and moral containment.</a:t>
            </a:r>
            <a:endParaRPr lang="en-US" sz="1786" dirty="0"/>
          </a:p>
        </p:txBody>
      </p:sp>
      <p:sp>
        <p:nvSpPr>
          <p:cNvPr id="7" name="Text 4"/>
          <p:cNvSpPr/>
          <p:nvPr/>
        </p:nvSpPr>
        <p:spPr>
          <a:xfrm>
            <a:off x="5768131" y="5065078"/>
            <a:ext cx="8068247"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All three project legitimacy, but through different configurations of authority. Legitimacy is not produced in one single style. Different contexts call forth different blends of rhetoric, symbolism, and psychological authority.</a:t>
            </a:r>
            <a:endParaRPr lang="en-US" sz="1786"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05</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Guided Exercises and Application</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655899" y="0"/>
            <a:ext cx="4974305" cy="8231168"/>
          </a:xfrm>
          <a:prstGeom prst="rect">
            <a:avLst/>
          </a:prstGeom>
        </p:spPr>
      </p:pic>
      <p:sp>
        <p:nvSpPr>
          <p:cNvPr id="3" name="Text 0"/>
          <p:cNvSpPr/>
          <p:nvPr/>
        </p:nvSpPr>
        <p:spPr>
          <a:xfrm>
            <a:off x="793826" y="1720382"/>
            <a:ext cx="8068247"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1: Mapping the Sources of Legitimacy in a Speech</a:t>
            </a:r>
            <a:endParaRPr lang="en-US" sz="3572" dirty="0"/>
          </a:p>
        </p:txBody>
      </p:sp>
      <p:sp>
        <p:nvSpPr>
          <p:cNvPr id="4" name="Text 1"/>
          <p:cNvSpPr/>
          <p:nvPr/>
        </p:nvSpPr>
        <p:spPr>
          <a:xfrm>
            <a:off x="793826" y="3109431"/>
            <a:ext cx="8068247"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Task</a:t>
            </a:r>
            <a:endParaRPr lang="en-US" sz="2679" dirty="0"/>
          </a:p>
        </p:txBody>
      </p:sp>
      <p:sp>
        <p:nvSpPr>
          <p:cNvPr id="5" name="Text 2"/>
          <p:cNvSpPr/>
          <p:nvPr/>
        </p:nvSpPr>
        <p:spPr>
          <a:xfrm>
            <a:off x="793826" y="3789545"/>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Work in groups of 3–4.</a:t>
            </a:r>
            <a:endParaRPr lang="en-US" sz="1786" dirty="0"/>
          </a:p>
        </p:txBody>
      </p:sp>
      <p:sp>
        <p:nvSpPr>
          <p:cNvPr id="6" name="Text 3"/>
          <p:cNvSpPr/>
          <p:nvPr/>
        </p:nvSpPr>
        <p:spPr>
          <a:xfrm>
            <a:off x="793826" y="4384768"/>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Read the excerpt and annotate it.</a:t>
            </a:r>
            <a:endParaRPr lang="en-US" sz="1786" dirty="0"/>
          </a:p>
        </p:txBody>
      </p:sp>
      <p:sp>
        <p:nvSpPr>
          <p:cNvPr id="7" name="Text 4"/>
          <p:cNvSpPr/>
          <p:nvPr/>
        </p:nvSpPr>
        <p:spPr>
          <a:xfrm>
            <a:off x="793826" y="4979990"/>
            <a:ext cx="8068247"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Identify institutional, moral, symbolic, rhetorical, and psychological sources of legitimacy.</a:t>
            </a:r>
            <a:endParaRPr lang="en-US" sz="1786" dirty="0"/>
          </a:p>
        </p:txBody>
      </p:sp>
      <p:sp>
        <p:nvSpPr>
          <p:cNvPr id="8" name="Text 5"/>
          <p:cNvSpPr/>
          <p:nvPr/>
        </p:nvSpPr>
        <p:spPr>
          <a:xfrm>
            <a:off x="793826" y="5915368"/>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Decide which source is dominant and explain why.</a:t>
            </a:r>
            <a:endParaRPr lang="en-US" sz="1786"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7" name="Text 0"/>
          <p:cNvSpPr/>
          <p:nvPr/>
        </p:nvSpPr>
        <p:spPr>
          <a:xfrm>
            <a:off x="793826" y="1340427"/>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1: Mapping the Sources of Legitimacy in a Speech</a:t>
            </a:r>
            <a:endParaRPr lang="en-US" sz="3572" dirty="0"/>
          </a:p>
        </p:txBody>
      </p:sp>
      <p:sp>
        <p:nvSpPr>
          <p:cNvPr id="8" name="Text 1"/>
          <p:cNvSpPr/>
          <p:nvPr/>
        </p:nvSpPr>
        <p:spPr>
          <a:xfrm>
            <a:off x="793826" y="2162485"/>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What to </a:t>
            </a:r>
            <a:r>
              <a:rPr lang="ro-RO" sz="2679" dirty="0" smtClean="0">
                <a:solidFill>
                  <a:srgbClr val="FFFFFF"/>
                </a:solidFill>
                <a:latin typeface="思源黑体-Medium" pitchFamily="34" charset="0"/>
                <a:ea typeface="思源黑体-Medium" pitchFamily="34" charset="-122"/>
                <a:cs typeface="思源黑体-Medium" pitchFamily="34" charset="-120"/>
              </a:rPr>
              <a:t>read/l</a:t>
            </a:r>
            <a:r>
              <a:rPr lang="en-US" sz="2679" dirty="0" err="1" smtClean="0">
                <a:solidFill>
                  <a:srgbClr val="FFFFFF"/>
                </a:solidFill>
                <a:latin typeface="思源黑体-Medium" pitchFamily="34" charset="0"/>
                <a:ea typeface="思源黑体-Medium" pitchFamily="34" charset="-122"/>
                <a:cs typeface="思源黑体-Medium" pitchFamily="34" charset="-120"/>
              </a:rPr>
              <a:t>isten</a:t>
            </a:r>
            <a:r>
              <a:rPr lang="en-US" sz="2679" dirty="0" smtClean="0">
                <a:solidFill>
                  <a:srgbClr val="FFFFFF"/>
                </a:solidFill>
                <a:latin typeface="思源黑体-Medium" pitchFamily="34" charset="0"/>
                <a:ea typeface="思源黑体-Medium" pitchFamily="34" charset="-122"/>
                <a:cs typeface="思源黑体-Medium" pitchFamily="34" charset="-120"/>
              </a:rPr>
              <a:t> </a:t>
            </a:r>
            <a:r>
              <a:rPr lang="ro-RO" sz="2679" dirty="0">
                <a:solidFill>
                  <a:srgbClr val="FFFFFF"/>
                </a:solidFill>
                <a:latin typeface="思源黑体-Medium" pitchFamily="34" charset="0"/>
                <a:ea typeface="思源黑体-Medium" pitchFamily="34" charset="-122"/>
                <a:cs typeface="思源黑体-Medium" pitchFamily="34" charset="-120"/>
              </a:rPr>
              <a:t>f</a:t>
            </a:r>
            <a:r>
              <a:rPr lang="en-US" sz="2679" dirty="0" smtClean="0">
                <a:solidFill>
                  <a:srgbClr val="FFFFFF"/>
                </a:solidFill>
                <a:latin typeface="思源黑体-Medium" pitchFamily="34" charset="0"/>
                <a:ea typeface="思源黑体-Medium" pitchFamily="34" charset="-122"/>
                <a:cs typeface="思源黑体-Medium" pitchFamily="34" charset="-120"/>
              </a:rPr>
              <a:t>or</a:t>
            </a:r>
            <a:r>
              <a:rPr lang="ro-RO" sz="2679" dirty="0" smtClean="0">
                <a:solidFill>
                  <a:srgbClr val="FFFFFF"/>
                </a:solidFill>
                <a:latin typeface="思源黑体-Medium" pitchFamily="34" charset="0"/>
                <a:ea typeface="思源黑体-Medium" pitchFamily="34" charset="-122"/>
                <a:cs typeface="思源黑体-Medium" pitchFamily="34" charset="-120"/>
              </a:rPr>
              <a:t>:</a:t>
            </a:r>
            <a:endParaRPr lang="en-US" sz="2679" dirty="0"/>
          </a:p>
        </p:txBody>
      </p:sp>
      <p:sp>
        <p:nvSpPr>
          <p:cNvPr id="9" name="Text 2"/>
          <p:cNvSpPr/>
          <p:nvPr/>
        </p:nvSpPr>
        <p:spPr>
          <a:xfrm>
            <a:off x="793826" y="3893258"/>
            <a:ext cx="4120682" cy="414068"/>
          </a:xfrm>
          <a:prstGeom prst="rect">
            <a:avLst/>
          </a:prstGeom>
          <a:noFill/>
          <a:ln/>
        </p:spPr>
        <p:txBody>
          <a:bodyPr wrap="none" lIns="0" tIns="0" rIns="0" bIns="0" rtlCol="0" anchor="ctr"/>
          <a:lstStyle/>
          <a:p>
            <a:pPr marL="0" indent="0" algn="l">
              <a:lnSpc>
                <a:spcPts val="2791"/>
              </a:lnSpc>
              <a:buNone/>
            </a:pPr>
            <a:r>
              <a:rPr lang="en-US" sz="2233" b="1" dirty="0">
                <a:solidFill>
                  <a:srgbClr val="FFFFFF"/>
                </a:solidFill>
                <a:latin typeface="思源黑体-Medium" pitchFamily="34" charset="0"/>
                <a:ea typeface="思源黑体-Medium" pitchFamily="34" charset="-122"/>
                <a:cs typeface="思源黑体-Medium" pitchFamily="34" charset="-120"/>
              </a:rPr>
              <a:t>Institutional legitimacy</a:t>
            </a:r>
            <a:endParaRPr lang="en-US" sz="2233" b="1" dirty="0"/>
          </a:p>
        </p:txBody>
      </p:sp>
      <p:sp>
        <p:nvSpPr>
          <p:cNvPr id="10" name="Text 3"/>
          <p:cNvSpPr/>
          <p:nvPr/>
        </p:nvSpPr>
        <p:spPr>
          <a:xfrm>
            <a:off x="793826" y="4356340"/>
            <a:ext cx="4120682"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office, law, mandate.</a:t>
            </a:r>
            <a:endParaRPr lang="en-US" sz="1786" dirty="0"/>
          </a:p>
        </p:txBody>
      </p:sp>
      <p:sp>
        <p:nvSpPr>
          <p:cNvPr id="11" name="Text 4"/>
          <p:cNvSpPr/>
          <p:nvPr/>
        </p:nvSpPr>
        <p:spPr>
          <a:xfrm>
            <a:off x="793826" y="6087308"/>
            <a:ext cx="4120682" cy="414068"/>
          </a:xfrm>
          <a:prstGeom prst="rect">
            <a:avLst/>
          </a:prstGeom>
          <a:noFill/>
          <a:ln/>
        </p:spPr>
        <p:txBody>
          <a:bodyPr wrap="none" lIns="0" tIns="0" rIns="0" bIns="0" rtlCol="0" anchor="ctr"/>
          <a:lstStyle/>
          <a:p>
            <a:pPr marL="0" indent="0" algn="l">
              <a:lnSpc>
                <a:spcPts val="2791"/>
              </a:lnSpc>
              <a:buNone/>
            </a:pPr>
            <a:r>
              <a:rPr lang="en-US" sz="2233" b="1" dirty="0">
                <a:solidFill>
                  <a:srgbClr val="FFFFFF"/>
                </a:solidFill>
                <a:latin typeface="思源黑体-Medium" pitchFamily="34" charset="0"/>
                <a:ea typeface="思源黑体-Medium" pitchFamily="34" charset="-122"/>
                <a:cs typeface="思源黑体-Medium" pitchFamily="34" charset="-120"/>
              </a:rPr>
              <a:t>Rhetorical credibility</a:t>
            </a:r>
            <a:endParaRPr lang="en-US" sz="2233" b="1" dirty="0"/>
          </a:p>
        </p:txBody>
      </p:sp>
      <p:sp>
        <p:nvSpPr>
          <p:cNvPr id="12" name="Text 5"/>
          <p:cNvSpPr/>
          <p:nvPr/>
        </p:nvSpPr>
        <p:spPr>
          <a:xfrm>
            <a:off x="5254663" y="3893258"/>
            <a:ext cx="4120878" cy="414068"/>
          </a:xfrm>
          <a:prstGeom prst="rect">
            <a:avLst/>
          </a:prstGeom>
          <a:noFill/>
          <a:ln/>
        </p:spPr>
        <p:txBody>
          <a:bodyPr wrap="none" lIns="0" tIns="0" rIns="0" bIns="0" rtlCol="0" anchor="ctr"/>
          <a:lstStyle/>
          <a:p>
            <a:pPr marL="0" indent="0" algn="l">
              <a:lnSpc>
                <a:spcPts val="2791"/>
              </a:lnSpc>
              <a:buNone/>
            </a:pPr>
            <a:r>
              <a:rPr lang="en-US" sz="2233" b="1" dirty="0">
                <a:solidFill>
                  <a:srgbClr val="FFFFFF"/>
                </a:solidFill>
                <a:latin typeface="思源黑体-Medium" pitchFamily="34" charset="0"/>
                <a:ea typeface="思源黑体-Medium" pitchFamily="34" charset="-122"/>
                <a:cs typeface="思源黑体-Medium" pitchFamily="34" charset="-120"/>
              </a:rPr>
              <a:t>Moral legitimacy</a:t>
            </a:r>
            <a:endParaRPr lang="en-US" sz="2233" b="1" dirty="0"/>
          </a:p>
        </p:txBody>
      </p:sp>
      <p:sp>
        <p:nvSpPr>
          <p:cNvPr id="13" name="Text 6"/>
          <p:cNvSpPr/>
          <p:nvPr/>
        </p:nvSpPr>
        <p:spPr>
          <a:xfrm>
            <a:off x="793826" y="6550390"/>
            <a:ext cx="4120682"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clarity and persuasive structure.</a:t>
            </a:r>
            <a:endParaRPr lang="en-US" sz="1786" dirty="0"/>
          </a:p>
        </p:txBody>
      </p:sp>
      <p:sp>
        <p:nvSpPr>
          <p:cNvPr id="14" name="Text 7"/>
          <p:cNvSpPr/>
          <p:nvPr/>
        </p:nvSpPr>
        <p:spPr>
          <a:xfrm>
            <a:off x="5254663" y="4356340"/>
            <a:ext cx="412087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justice, dignity, responsibility.</a:t>
            </a:r>
            <a:endParaRPr lang="en-US" sz="1786" dirty="0"/>
          </a:p>
        </p:txBody>
      </p:sp>
      <p:sp>
        <p:nvSpPr>
          <p:cNvPr id="15" name="Text 8"/>
          <p:cNvSpPr/>
          <p:nvPr/>
        </p:nvSpPr>
        <p:spPr>
          <a:xfrm>
            <a:off x="5254663" y="6087308"/>
            <a:ext cx="4120878" cy="414068"/>
          </a:xfrm>
          <a:prstGeom prst="rect">
            <a:avLst/>
          </a:prstGeom>
          <a:noFill/>
          <a:ln/>
        </p:spPr>
        <p:txBody>
          <a:bodyPr wrap="none" lIns="0" tIns="0" rIns="0" bIns="0" rtlCol="0" anchor="ctr"/>
          <a:lstStyle/>
          <a:p>
            <a:pPr marL="0" indent="0" algn="l">
              <a:lnSpc>
                <a:spcPts val="2791"/>
              </a:lnSpc>
              <a:buNone/>
            </a:pPr>
            <a:r>
              <a:rPr lang="en-US" sz="2233" b="1" dirty="0">
                <a:solidFill>
                  <a:srgbClr val="FFFFFF"/>
                </a:solidFill>
                <a:latin typeface="思源黑体-Medium" pitchFamily="34" charset="0"/>
                <a:ea typeface="思源黑体-Medium" pitchFamily="34" charset="-122"/>
                <a:cs typeface="思源黑体-Medium" pitchFamily="34" charset="-120"/>
              </a:rPr>
              <a:t>Psychological authority</a:t>
            </a:r>
            <a:endParaRPr lang="en-US" sz="2233" b="1" dirty="0"/>
          </a:p>
        </p:txBody>
      </p:sp>
      <p:sp>
        <p:nvSpPr>
          <p:cNvPr id="16" name="Text 9"/>
          <p:cNvSpPr/>
          <p:nvPr/>
        </p:nvSpPr>
        <p:spPr>
          <a:xfrm>
            <a:off x="5254663" y="6550390"/>
            <a:ext cx="412087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steadiness, conviction, containment.</a:t>
            </a:r>
            <a:endParaRPr lang="en-US" sz="1786" dirty="0"/>
          </a:p>
        </p:txBody>
      </p:sp>
      <p:sp>
        <p:nvSpPr>
          <p:cNvPr id="17" name="Text 10"/>
          <p:cNvSpPr/>
          <p:nvPr/>
        </p:nvSpPr>
        <p:spPr>
          <a:xfrm>
            <a:off x="9715696" y="3893258"/>
            <a:ext cx="4120878" cy="414068"/>
          </a:xfrm>
          <a:prstGeom prst="rect">
            <a:avLst/>
          </a:prstGeom>
          <a:noFill/>
          <a:ln/>
        </p:spPr>
        <p:txBody>
          <a:bodyPr wrap="none" lIns="0" tIns="0" rIns="0" bIns="0" rtlCol="0" anchor="ctr"/>
          <a:lstStyle/>
          <a:p>
            <a:pPr marL="0" indent="0" algn="l">
              <a:lnSpc>
                <a:spcPts val="2791"/>
              </a:lnSpc>
              <a:buNone/>
            </a:pPr>
            <a:r>
              <a:rPr lang="en-US" sz="2233" b="1" dirty="0">
                <a:solidFill>
                  <a:srgbClr val="FFFFFF"/>
                </a:solidFill>
                <a:latin typeface="思源黑体-Medium" pitchFamily="34" charset="0"/>
                <a:ea typeface="思源黑体-Medium" pitchFamily="34" charset="-122"/>
                <a:cs typeface="思源黑体-Medium" pitchFamily="34" charset="-120"/>
              </a:rPr>
              <a:t>Symbolic legitimacy</a:t>
            </a:r>
            <a:endParaRPr lang="en-US" sz="2233" b="1" dirty="0"/>
          </a:p>
        </p:txBody>
      </p:sp>
      <p:sp>
        <p:nvSpPr>
          <p:cNvPr id="18" name="Text 11"/>
          <p:cNvSpPr/>
          <p:nvPr/>
        </p:nvSpPr>
        <p:spPr>
          <a:xfrm>
            <a:off x="9715696" y="4356340"/>
            <a:ext cx="412087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collective meaning beyond the self.</a:t>
            </a:r>
            <a:endParaRPr lang="en-US" sz="1786"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graphicFrame>
        <p:nvGraphicFramePr>
          <p:cNvPr id="37" name="Table 0"/>
          <p:cNvGraphicFramePr>
            <a:graphicFrameLocks noGrp="1"/>
          </p:cNvGraphicFramePr>
          <p:nvPr>
            <p:extLst>
              <p:ext uri="{D42A27DB-BD31-4B8C-83A1-F6EECF244321}">
                <p14:modId xmlns:p14="http://schemas.microsoft.com/office/powerpoint/2010/main" val="631191193"/>
              </p:ext>
            </p:extLst>
          </p:nvPr>
        </p:nvGraphicFramePr>
        <p:xfrm>
          <a:off x="793826" y="3742688"/>
          <a:ext cx="12999223" cy="1661257"/>
        </p:xfrm>
        <a:graphic>
          <a:graphicData uri="http://schemas.openxmlformats.org/drawingml/2006/table">
            <a:tbl>
              <a:tblPr/>
              <a:tblGrid>
                <a:gridCol w="2597335">
                  <a:extLst>
                    <a:ext uri="{9D8B030D-6E8A-4147-A177-3AD203B41FA5}">
                      <a16:colId xmlns:a16="http://schemas.microsoft.com/office/drawing/2014/main" val="20000"/>
                    </a:ext>
                  </a:extLst>
                </a:gridCol>
                <a:gridCol w="2597335">
                  <a:extLst>
                    <a:ext uri="{9D8B030D-6E8A-4147-A177-3AD203B41FA5}">
                      <a16:colId xmlns:a16="http://schemas.microsoft.com/office/drawing/2014/main" val="20001"/>
                    </a:ext>
                  </a:extLst>
                </a:gridCol>
                <a:gridCol w="2597335">
                  <a:extLst>
                    <a:ext uri="{9D8B030D-6E8A-4147-A177-3AD203B41FA5}">
                      <a16:colId xmlns:a16="http://schemas.microsoft.com/office/drawing/2014/main" val="20002"/>
                    </a:ext>
                  </a:extLst>
                </a:gridCol>
                <a:gridCol w="2597335">
                  <a:extLst>
                    <a:ext uri="{9D8B030D-6E8A-4147-A177-3AD203B41FA5}">
                      <a16:colId xmlns:a16="http://schemas.microsoft.com/office/drawing/2014/main" val="20003"/>
                    </a:ext>
                  </a:extLst>
                </a:gridCol>
                <a:gridCol w="2609883">
                  <a:extLst>
                    <a:ext uri="{9D8B030D-6E8A-4147-A177-3AD203B41FA5}">
                      <a16:colId xmlns:a16="http://schemas.microsoft.com/office/drawing/2014/main" val="20004"/>
                    </a:ext>
                  </a:extLst>
                </a:gridCol>
              </a:tblGrid>
              <a:tr h="652471">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Textual Signal</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Institutional</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Moral</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Symbolic</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Psychological</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extLst>
                  <a:ext uri="{0D108BD9-81ED-4DB2-BD59-A6C34878D82A}">
                    <a16:rowId xmlns:a16="http://schemas.microsoft.com/office/drawing/2014/main" val="10000"/>
                  </a:ext>
                </a:extLst>
              </a:tr>
              <a:tr h="991254">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(Examples from the text)</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extLst>
                  <a:ext uri="{0D108BD9-81ED-4DB2-BD59-A6C34878D82A}">
                    <a16:rowId xmlns:a16="http://schemas.microsoft.com/office/drawing/2014/main" val="10001"/>
                  </a:ext>
                </a:extLst>
              </a:tr>
            </a:tbl>
          </a:graphicData>
        </a:graphic>
      </p:graphicFrame>
      <p:sp>
        <p:nvSpPr>
          <p:cNvPr id="3" name="Text 0"/>
          <p:cNvSpPr/>
          <p:nvPr/>
        </p:nvSpPr>
        <p:spPr>
          <a:xfrm>
            <a:off x="793826" y="1645293"/>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1: Mapping the Sources of Legitimacy in a Speech</a:t>
            </a:r>
            <a:endParaRPr lang="en-US" sz="3572" dirty="0"/>
          </a:p>
        </p:txBody>
      </p:sp>
      <p:sp>
        <p:nvSpPr>
          <p:cNvPr id="4" name="Text 1"/>
          <p:cNvSpPr/>
          <p:nvPr/>
        </p:nvSpPr>
        <p:spPr>
          <a:xfrm>
            <a:off x="793826" y="2467351"/>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Debrief Frame</a:t>
            </a:r>
            <a:endParaRPr lang="en-US" sz="2679" dirty="0"/>
          </a:p>
        </p:txBody>
      </p:sp>
      <p:sp>
        <p:nvSpPr>
          <p:cNvPr id="5" name="Text 2"/>
          <p:cNvSpPr/>
          <p:nvPr/>
        </p:nvSpPr>
        <p:spPr>
          <a:xfrm>
            <a:off x="793826" y="314746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Use this matrix during plenary discussion:</a:t>
            </a:r>
            <a:endParaRPr lang="en-US" sz="1786" dirty="0"/>
          </a:p>
        </p:txBody>
      </p:sp>
      <p:sp>
        <p:nvSpPr>
          <p:cNvPr id="6" name="Text 3"/>
          <p:cNvSpPr/>
          <p:nvPr/>
        </p:nvSpPr>
        <p:spPr>
          <a:xfrm>
            <a:off x="793826" y="5650302"/>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 useful debrief question: Which category explains the speech best, and which category explains why it works best?</a:t>
            </a:r>
            <a:endParaRPr lang="en-US" sz="1786" dirty="0"/>
          </a:p>
        </p:txBody>
      </p:sp>
      <p:sp>
        <p:nvSpPr>
          <p:cNvPr id="7" name="Text 4"/>
          <p:cNvSpPr/>
          <p:nvPr/>
        </p:nvSpPr>
        <p:spPr>
          <a:xfrm>
            <a:off x="793826" y="624552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Students should see that analysis requires integrating several concepts, not just naming one of them.</a:t>
            </a:r>
            <a:endParaRPr lang="en-US" sz="1786"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4222"/>
          </a:xfrm>
          <a:prstGeom prst="rect">
            <a:avLst/>
          </a:prstGeom>
        </p:spPr>
      </p:pic>
      <p:sp>
        <p:nvSpPr>
          <p:cNvPr id="3" name="Text 0"/>
          <p:cNvSpPr/>
          <p:nvPr/>
        </p:nvSpPr>
        <p:spPr>
          <a:xfrm>
            <a:off x="793826" y="3052967"/>
            <a:ext cx="13042748"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2: Comparing Leadership Performance and Psychological Authority</a:t>
            </a:r>
            <a:endParaRPr lang="en-US" sz="3572" dirty="0"/>
          </a:p>
        </p:txBody>
      </p:sp>
      <p:sp>
        <p:nvSpPr>
          <p:cNvPr id="4" name="Text 1"/>
          <p:cNvSpPr/>
          <p:nvPr/>
        </p:nvSpPr>
        <p:spPr>
          <a:xfrm>
            <a:off x="793826" y="4442016"/>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Task</a:t>
            </a:r>
            <a:endParaRPr lang="en-US" sz="2679" dirty="0"/>
          </a:p>
        </p:txBody>
      </p:sp>
      <p:sp>
        <p:nvSpPr>
          <p:cNvPr id="5" name="Text 2"/>
          <p:cNvSpPr/>
          <p:nvPr/>
        </p:nvSpPr>
        <p:spPr>
          <a:xfrm>
            <a:off x="793826" y="5122130"/>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Compare two short excerpts or clips.</a:t>
            </a:r>
            <a:endParaRPr lang="en-US" sz="1786" dirty="0"/>
          </a:p>
        </p:txBody>
      </p:sp>
      <p:sp>
        <p:nvSpPr>
          <p:cNvPr id="6" name="Text 3"/>
          <p:cNvSpPr/>
          <p:nvPr/>
        </p:nvSpPr>
        <p:spPr>
          <a:xfrm>
            <a:off x="793826" y="5717353"/>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Describe the projected role of each leader.</a:t>
            </a:r>
            <a:endParaRPr lang="en-US" sz="1786" dirty="0"/>
          </a:p>
        </p:txBody>
      </p:sp>
      <p:sp>
        <p:nvSpPr>
          <p:cNvPr id="7" name="Text 4"/>
          <p:cNvSpPr/>
          <p:nvPr/>
        </p:nvSpPr>
        <p:spPr>
          <a:xfrm>
            <a:off x="793826" y="631257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Identify the emotional tone and dominant frame.</a:t>
            </a:r>
            <a:endParaRPr lang="en-US" sz="1786" dirty="0"/>
          </a:p>
        </p:txBody>
      </p:sp>
      <p:sp>
        <p:nvSpPr>
          <p:cNvPr id="8" name="Text 5"/>
          <p:cNvSpPr/>
          <p:nvPr/>
        </p:nvSpPr>
        <p:spPr>
          <a:xfrm>
            <a:off x="793826" y="6907798"/>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State what kind of psychological authority is projected in each case.</a:t>
            </a:r>
            <a:endParaRPr lang="en-US" sz="1786"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graphicFrame>
        <p:nvGraphicFramePr>
          <p:cNvPr id="39" name="Table 0"/>
          <p:cNvGraphicFramePr>
            <a:graphicFrameLocks noGrp="1"/>
          </p:cNvGraphicFramePr>
          <p:nvPr>
            <p:extLst>
              <p:ext uri="{D42A27DB-BD31-4B8C-83A1-F6EECF244321}">
                <p14:modId xmlns:p14="http://schemas.microsoft.com/office/powerpoint/2010/main" val="1579011935"/>
              </p:ext>
            </p:extLst>
          </p:nvPr>
        </p:nvGraphicFramePr>
        <p:xfrm>
          <a:off x="793826" y="2692814"/>
          <a:ext cx="13024317" cy="4331300"/>
        </p:xfrm>
        <a:graphic>
          <a:graphicData uri="http://schemas.openxmlformats.org/drawingml/2006/table">
            <a:tbl>
              <a:tblPr/>
              <a:tblGrid>
                <a:gridCol w="4341439">
                  <a:extLst>
                    <a:ext uri="{9D8B030D-6E8A-4147-A177-3AD203B41FA5}">
                      <a16:colId xmlns:a16="http://schemas.microsoft.com/office/drawing/2014/main" val="20000"/>
                    </a:ext>
                  </a:extLst>
                </a:gridCol>
                <a:gridCol w="4341439">
                  <a:extLst>
                    <a:ext uri="{9D8B030D-6E8A-4147-A177-3AD203B41FA5}">
                      <a16:colId xmlns:a16="http://schemas.microsoft.com/office/drawing/2014/main" val="20001"/>
                    </a:ext>
                  </a:extLst>
                </a:gridCol>
                <a:gridCol w="4341439">
                  <a:extLst>
                    <a:ext uri="{9D8B030D-6E8A-4147-A177-3AD203B41FA5}">
                      <a16:colId xmlns:a16="http://schemas.microsoft.com/office/drawing/2014/main" val="20002"/>
                    </a:ext>
                  </a:extLst>
                </a:gridCol>
              </a:tblGrid>
              <a:tr h="652471">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Question</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von der Leyen</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tc>
                  <a:txBody>
                    <a:bodyP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Ardern</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CCDEF7"/>
                    </a:solidFill>
                  </a:tcPr>
                </a:tc>
                <a:extLst>
                  <a:ext uri="{0D108BD9-81ED-4DB2-BD59-A6C34878D82A}">
                    <a16:rowId xmlns:a16="http://schemas.microsoft.com/office/drawing/2014/main" val="10000"/>
                  </a:ext>
                </a:extLst>
              </a:tr>
              <a:tr h="652471">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role is being projected?</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(Describe)</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(Describe)</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extLst>
                  <a:ext uri="{0D108BD9-81ED-4DB2-BD59-A6C34878D82A}">
                    <a16:rowId xmlns:a16="http://schemas.microsoft.com/office/drawing/2014/main" val="10001"/>
                  </a:ext>
                </a:extLst>
              </a:tr>
              <a:tr h="991254">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emotions are activated or contained?</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(Identify)</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(Identify)</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extLst>
                  <a:ext uri="{0D108BD9-81ED-4DB2-BD59-A6C34878D82A}">
                    <a16:rowId xmlns:a16="http://schemas.microsoft.com/office/drawing/2014/main" val="10002"/>
                  </a:ext>
                </a:extLst>
              </a:tr>
              <a:tr h="991254">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is the dominant basis of legitimacy?</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(Name)</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(Name)</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extLst>
                  <a:ext uri="{0D108BD9-81ED-4DB2-BD59-A6C34878D82A}">
                    <a16:rowId xmlns:a16="http://schemas.microsoft.com/office/drawing/2014/main" val="10003"/>
                  </a:ext>
                </a:extLst>
              </a:tr>
              <a:tr h="991254">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kind of psychological authority is projected?</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(Describe type and justify)</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tc>
                  <a:txBody>
                    <a:bodyP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(Describe type and justify)</a:t>
                      </a:r>
                      <a:endParaRPr lang="en-US" sz="1200" dirty="0"/>
                    </a:p>
                  </a:txBody>
                  <a:tcPr marL="226822" marR="226822" marT="136093" marB="136093" anchor="ctr">
                    <a:lnL w="3912" cap="flat" cmpd="sng" algn="ctr">
                      <a:solidFill>
                        <a:srgbClr val="D9D9D9"/>
                      </a:solidFill>
                      <a:prstDash val="solid"/>
                      <a:round/>
                      <a:headEnd type="none" w="med" len="med"/>
                      <a:tailEnd type="none" w="med" len="med"/>
                    </a:lnL>
                    <a:lnR w="3912" cap="flat" cmpd="sng" algn="ctr">
                      <a:solidFill>
                        <a:srgbClr val="D9D9D9"/>
                      </a:solidFill>
                      <a:prstDash val="solid"/>
                      <a:round/>
                      <a:headEnd type="none" w="med" len="med"/>
                      <a:tailEnd type="none" w="med" len="med"/>
                    </a:lnR>
                    <a:lnT w="3912" cap="flat" cmpd="sng" algn="ctr">
                      <a:solidFill>
                        <a:srgbClr val="D9D9D9"/>
                      </a:solidFill>
                      <a:prstDash val="solid"/>
                      <a:round/>
                      <a:headEnd type="none" w="med" len="med"/>
                      <a:tailEnd type="none" w="med" len="med"/>
                    </a:lnT>
                    <a:lnB w="3912" cap="flat" cmpd="sng" algn="ctr">
                      <a:solidFill>
                        <a:srgbClr val="D9D9D9"/>
                      </a:solidFill>
                      <a:prstDash val="solid"/>
                      <a:round/>
                      <a:headEnd type="none" w="med" len="med"/>
                      <a:tailEnd type="none" w="med" len="med"/>
                    </a:lnB>
                    <a:solidFill>
                      <a:srgbClr val="93B0DF"/>
                    </a:solidFill>
                  </a:tcPr>
                </a:tc>
                <a:extLst>
                  <a:ext uri="{0D108BD9-81ED-4DB2-BD59-A6C34878D82A}">
                    <a16:rowId xmlns:a16="http://schemas.microsoft.com/office/drawing/2014/main" val="10004"/>
                  </a:ext>
                </a:extLst>
              </a:tr>
            </a:tbl>
          </a:graphicData>
        </a:graphic>
      </p:graphicFrame>
      <p:sp>
        <p:nvSpPr>
          <p:cNvPr id="3" name="Text 0"/>
          <p:cNvSpPr/>
          <p:nvPr/>
        </p:nvSpPr>
        <p:spPr>
          <a:xfrm>
            <a:off x="793826" y="623651"/>
            <a:ext cx="13042748"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2: Comparing Leadership Performance and Psychological Authority</a:t>
            </a:r>
            <a:endParaRPr lang="en-US" sz="3572" dirty="0"/>
          </a:p>
        </p:txBody>
      </p:sp>
      <p:sp>
        <p:nvSpPr>
          <p:cNvPr id="4" name="Text 1"/>
          <p:cNvSpPr/>
          <p:nvPr/>
        </p:nvSpPr>
        <p:spPr>
          <a:xfrm>
            <a:off x="793826" y="2012699"/>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Comparison Grid</a:t>
            </a:r>
            <a:endParaRPr lang="en-US" sz="2679" dirty="0"/>
          </a:p>
        </p:txBody>
      </p:sp>
      <p:sp>
        <p:nvSpPr>
          <p:cNvPr id="5" name="Text 2"/>
          <p:cNvSpPr/>
          <p:nvPr/>
        </p:nvSpPr>
        <p:spPr>
          <a:xfrm>
            <a:off x="793826" y="7230504"/>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Aim: show that legitimacy can be built through different combinations of institutional, moral, symbolic, and psychological resources.</a:t>
            </a:r>
            <a:endParaRPr lang="en-US" sz="1786"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3237062"/>
            <a:ext cx="6408054" cy="510331"/>
          </a:xfrm>
          <a:prstGeom prst="rect">
            <a:avLst/>
          </a:prstGeom>
        </p:spPr>
      </p:pic>
      <p:pic>
        <p:nvPicPr>
          <p:cNvPr id="3" name="Image 1" descr="preencoded.png"/>
          <p:cNvPicPr>
            <a:picLocks noChangeAspect="1"/>
          </p:cNvPicPr>
          <p:nvPr/>
        </p:nvPicPr>
        <p:blipFill>
          <a:blip r:embed="rId4"/>
          <a:stretch>
            <a:fillRect/>
          </a:stretch>
        </p:blipFill>
        <p:spPr>
          <a:xfrm>
            <a:off x="793826" y="3974033"/>
            <a:ext cx="6408054" cy="835978"/>
          </a:xfrm>
          <a:prstGeom prst="rect">
            <a:avLst/>
          </a:prstGeom>
        </p:spPr>
      </p:pic>
      <p:pic>
        <p:nvPicPr>
          <p:cNvPr id="4" name="Image 2" descr="preencoded.png"/>
          <p:cNvPicPr>
            <a:picLocks noChangeAspect="1"/>
          </p:cNvPicPr>
          <p:nvPr/>
        </p:nvPicPr>
        <p:blipFill>
          <a:blip r:embed="rId4"/>
          <a:stretch>
            <a:fillRect/>
          </a:stretch>
        </p:blipFill>
        <p:spPr>
          <a:xfrm>
            <a:off x="793826" y="5036650"/>
            <a:ext cx="6408054" cy="835978"/>
          </a:xfrm>
          <a:prstGeom prst="rect">
            <a:avLst/>
          </a:prstGeom>
        </p:spPr>
      </p:pic>
      <p:pic>
        <p:nvPicPr>
          <p:cNvPr id="5" name="Image 3" descr="preencoded.png"/>
          <p:cNvPicPr>
            <a:picLocks noChangeAspect="1"/>
          </p:cNvPicPr>
          <p:nvPr/>
        </p:nvPicPr>
        <p:blipFill>
          <a:blip r:embed="rId3"/>
          <a:stretch>
            <a:fillRect/>
          </a:stretch>
        </p:blipFill>
        <p:spPr>
          <a:xfrm>
            <a:off x="7428520" y="3237062"/>
            <a:ext cx="6408054" cy="510331"/>
          </a:xfrm>
          <a:prstGeom prst="rect">
            <a:avLst/>
          </a:prstGeom>
        </p:spPr>
      </p:pic>
      <p:pic>
        <p:nvPicPr>
          <p:cNvPr id="6" name="Image 4" descr="preencoded.png"/>
          <p:cNvPicPr>
            <a:picLocks noChangeAspect="1"/>
          </p:cNvPicPr>
          <p:nvPr/>
        </p:nvPicPr>
        <p:blipFill>
          <a:blip r:embed="rId4"/>
          <a:stretch>
            <a:fillRect/>
          </a:stretch>
        </p:blipFill>
        <p:spPr>
          <a:xfrm>
            <a:off x="7428520" y="3974033"/>
            <a:ext cx="6408054" cy="835978"/>
          </a:xfrm>
          <a:prstGeom prst="rect">
            <a:avLst/>
          </a:prstGeom>
        </p:spPr>
      </p:pic>
      <p:pic>
        <p:nvPicPr>
          <p:cNvPr id="7" name="Image 5" descr="preencoded.png"/>
          <p:cNvPicPr>
            <a:picLocks noChangeAspect="1"/>
          </p:cNvPicPr>
          <p:nvPr/>
        </p:nvPicPr>
        <p:blipFill>
          <a:blip r:embed="rId5"/>
          <a:stretch>
            <a:fillRect/>
          </a:stretch>
        </p:blipFill>
        <p:spPr>
          <a:xfrm>
            <a:off x="1530797" y="3314896"/>
            <a:ext cx="5671084" cy="510331"/>
          </a:xfrm>
          <a:prstGeom prst="rect">
            <a:avLst/>
          </a:prstGeom>
        </p:spPr>
      </p:pic>
      <p:pic>
        <p:nvPicPr>
          <p:cNvPr id="8" name="Image 6" descr="preencoded.png"/>
          <p:cNvPicPr>
            <a:picLocks noChangeAspect="1"/>
          </p:cNvPicPr>
          <p:nvPr/>
        </p:nvPicPr>
        <p:blipFill>
          <a:blip r:embed="rId6"/>
          <a:stretch>
            <a:fillRect/>
          </a:stretch>
        </p:blipFill>
        <p:spPr>
          <a:xfrm>
            <a:off x="1530797" y="4051866"/>
            <a:ext cx="5671084" cy="835978"/>
          </a:xfrm>
          <a:prstGeom prst="rect">
            <a:avLst/>
          </a:prstGeom>
        </p:spPr>
      </p:pic>
      <p:pic>
        <p:nvPicPr>
          <p:cNvPr id="9" name="Image 7" descr="preencoded.png"/>
          <p:cNvPicPr>
            <a:picLocks noChangeAspect="1"/>
          </p:cNvPicPr>
          <p:nvPr/>
        </p:nvPicPr>
        <p:blipFill>
          <a:blip r:embed="rId6"/>
          <a:stretch>
            <a:fillRect/>
          </a:stretch>
        </p:blipFill>
        <p:spPr>
          <a:xfrm>
            <a:off x="1530797" y="5114484"/>
            <a:ext cx="5671084" cy="835978"/>
          </a:xfrm>
          <a:prstGeom prst="rect">
            <a:avLst/>
          </a:prstGeom>
        </p:spPr>
      </p:pic>
      <p:pic>
        <p:nvPicPr>
          <p:cNvPr id="10" name="Image 8" descr="preencoded.png"/>
          <p:cNvPicPr>
            <a:picLocks noChangeAspect="1"/>
          </p:cNvPicPr>
          <p:nvPr/>
        </p:nvPicPr>
        <p:blipFill>
          <a:blip r:embed="rId5"/>
          <a:stretch>
            <a:fillRect/>
          </a:stretch>
        </p:blipFill>
        <p:spPr>
          <a:xfrm>
            <a:off x="8165490" y="3314896"/>
            <a:ext cx="5671084" cy="510331"/>
          </a:xfrm>
          <a:prstGeom prst="rect">
            <a:avLst/>
          </a:prstGeom>
        </p:spPr>
      </p:pic>
      <p:pic>
        <p:nvPicPr>
          <p:cNvPr id="11" name="Image 9" descr="preencoded.png"/>
          <p:cNvPicPr>
            <a:picLocks noChangeAspect="1"/>
          </p:cNvPicPr>
          <p:nvPr/>
        </p:nvPicPr>
        <p:blipFill>
          <a:blip r:embed="rId6"/>
          <a:stretch>
            <a:fillRect/>
          </a:stretch>
        </p:blipFill>
        <p:spPr>
          <a:xfrm>
            <a:off x="8165490" y="4051866"/>
            <a:ext cx="5671084" cy="835978"/>
          </a:xfrm>
          <a:prstGeom prst="rect">
            <a:avLst/>
          </a:prstGeom>
        </p:spPr>
      </p:pic>
      <p:pic>
        <p:nvPicPr>
          <p:cNvPr id="12" name="Image 10" descr="preencoded.png"/>
          <p:cNvPicPr>
            <a:picLocks noChangeAspect="1"/>
          </p:cNvPicPr>
          <p:nvPr/>
        </p:nvPicPr>
        <p:blipFill>
          <a:blip r:embed="rId7"/>
          <a:stretch>
            <a:fillRect/>
          </a:stretch>
        </p:blipFill>
        <p:spPr>
          <a:xfrm>
            <a:off x="793826" y="3237062"/>
            <a:ext cx="510331" cy="510331"/>
          </a:xfrm>
          <a:prstGeom prst="rect">
            <a:avLst/>
          </a:prstGeom>
        </p:spPr>
      </p:pic>
      <p:pic>
        <p:nvPicPr>
          <p:cNvPr id="13" name="Image 11" descr="preencoded.png"/>
          <p:cNvPicPr>
            <a:picLocks noChangeAspect="1"/>
          </p:cNvPicPr>
          <p:nvPr/>
        </p:nvPicPr>
        <p:blipFill>
          <a:blip r:embed="rId7"/>
          <a:stretch>
            <a:fillRect/>
          </a:stretch>
        </p:blipFill>
        <p:spPr>
          <a:xfrm>
            <a:off x="793826" y="3974033"/>
            <a:ext cx="510331" cy="510331"/>
          </a:xfrm>
          <a:prstGeom prst="rect">
            <a:avLst/>
          </a:prstGeom>
        </p:spPr>
      </p:pic>
      <p:pic>
        <p:nvPicPr>
          <p:cNvPr id="14" name="Image 12" descr="preencoded.png"/>
          <p:cNvPicPr>
            <a:picLocks noChangeAspect="1"/>
          </p:cNvPicPr>
          <p:nvPr/>
        </p:nvPicPr>
        <p:blipFill>
          <a:blip r:embed="rId7"/>
          <a:stretch>
            <a:fillRect/>
          </a:stretch>
        </p:blipFill>
        <p:spPr>
          <a:xfrm>
            <a:off x="793826" y="5036650"/>
            <a:ext cx="510331" cy="510331"/>
          </a:xfrm>
          <a:prstGeom prst="rect">
            <a:avLst/>
          </a:prstGeom>
        </p:spPr>
      </p:pic>
      <p:pic>
        <p:nvPicPr>
          <p:cNvPr id="15" name="Image 13" descr="preencoded.png"/>
          <p:cNvPicPr>
            <a:picLocks noChangeAspect="1"/>
          </p:cNvPicPr>
          <p:nvPr/>
        </p:nvPicPr>
        <p:blipFill>
          <a:blip r:embed="rId7"/>
          <a:stretch>
            <a:fillRect/>
          </a:stretch>
        </p:blipFill>
        <p:spPr>
          <a:xfrm>
            <a:off x="7428520" y="3237062"/>
            <a:ext cx="510331" cy="510331"/>
          </a:xfrm>
          <a:prstGeom prst="rect">
            <a:avLst/>
          </a:prstGeom>
        </p:spPr>
      </p:pic>
      <p:pic>
        <p:nvPicPr>
          <p:cNvPr id="16" name="Image 14" descr="preencoded.png"/>
          <p:cNvPicPr>
            <a:picLocks noChangeAspect="1"/>
          </p:cNvPicPr>
          <p:nvPr/>
        </p:nvPicPr>
        <p:blipFill>
          <a:blip r:embed="rId7"/>
          <a:stretch>
            <a:fillRect/>
          </a:stretch>
        </p:blipFill>
        <p:spPr>
          <a:xfrm>
            <a:off x="7428520" y="3974033"/>
            <a:ext cx="510331" cy="510331"/>
          </a:xfrm>
          <a:prstGeom prst="rect">
            <a:avLst/>
          </a:prstGeom>
        </p:spPr>
      </p:pic>
      <p:sp>
        <p:nvSpPr>
          <p:cNvPr id="17" name="Text 0"/>
          <p:cNvSpPr/>
          <p:nvPr/>
        </p:nvSpPr>
        <p:spPr>
          <a:xfrm>
            <a:off x="793826" y="1167899"/>
            <a:ext cx="13042748"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Exercise 2: Comparing Leadership Performance and Psychological Authority</a:t>
            </a:r>
            <a:endParaRPr lang="en-US" sz="3572" dirty="0"/>
          </a:p>
        </p:txBody>
      </p:sp>
      <p:sp>
        <p:nvSpPr>
          <p:cNvPr id="18" name="Text 1"/>
          <p:cNvSpPr/>
          <p:nvPr/>
        </p:nvSpPr>
        <p:spPr>
          <a:xfrm>
            <a:off x="793826" y="2556948"/>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Prompt Set</a:t>
            </a:r>
            <a:endParaRPr lang="en-US" sz="2679" dirty="0"/>
          </a:p>
        </p:txBody>
      </p:sp>
      <p:sp>
        <p:nvSpPr>
          <p:cNvPr id="20" name="Text 2"/>
          <p:cNvSpPr/>
          <p:nvPr/>
        </p:nvSpPr>
        <p:spPr>
          <a:xfrm>
            <a:off x="1530797" y="3314896"/>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kind of authority does each leader project?</a:t>
            </a:r>
            <a:endParaRPr lang="en-US" sz="1786" dirty="0"/>
          </a:p>
        </p:txBody>
      </p:sp>
      <p:sp>
        <p:nvSpPr>
          <p:cNvPr id="22" name="Text 3"/>
          <p:cNvSpPr/>
          <p:nvPr/>
        </p:nvSpPr>
        <p:spPr>
          <a:xfrm>
            <a:off x="1530797" y="4051866"/>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Which emotions are activated or contained?</a:t>
            </a:r>
            <a:endParaRPr lang="en-US" sz="1786" dirty="0"/>
          </a:p>
        </p:txBody>
      </p:sp>
      <p:sp>
        <p:nvSpPr>
          <p:cNvPr id="24" name="Text 4"/>
          <p:cNvSpPr/>
          <p:nvPr/>
        </p:nvSpPr>
        <p:spPr>
          <a:xfrm>
            <a:off x="1530797" y="5114484"/>
            <a:ext cx="5671084"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kind of psychological authority is projected here?</a:t>
            </a:r>
            <a:endParaRPr lang="en-US" sz="1786" dirty="0"/>
          </a:p>
        </p:txBody>
      </p:sp>
      <p:sp>
        <p:nvSpPr>
          <p:cNvPr id="25" name="Text 5"/>
          <p:cNvSpPr/>
          <p:nvPr/>
        </p:nvSpPr>
        <p:spPr>
          <a:xfrm>
            <a:off x="793826" y="612769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Insist that students answer the final question in descriptive terms, not with a yes/no formula. They should say, for example, "the leader projects controlled executive authority," or "the leader projects mournful but steady moral leadership."</a:t>
            </a:r>
            <a:endParaRPr lang="en-US" sz="1786" dirty="0"/>
          </a:p>
        </p:txBody>
      </p:sp>
      <p:sp>
        <p:nvSpPr>
          <p:cNvPr id="28" name="Text 6"/>
          <p:cNvSpPr/>
          <p:nvPr/>
        </p:nvSpPr>
        <p:spPr>
          <a:xfrm>
            <a:off x="8165490" y="3314896"/>
            <a:ext cx="5671084" cy="326235"/>
          </a:xfrm>
          <a:prstGeom prst="rect">
            <a:avLst/>
          </a:prstGeom>
          <a:noFill/>
          <a:ln/>
        </p:spPr>
        <p:txBody>
          <a:bodyPr wrap="non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How does each build credibility?</a:t>
            </a:r>
            <a:endParaRPr lang="en-US" sz="1786" dirty="0"/>
          </a:p>
        </p:txBody>
      </p:sp>
      <p:sp>
        <p:nvSpPr>
          <p:cNvPr id="29" name="Text 7"/>
          <p:cNvSpPr/>
          <p:nvPr/>
        </p:nvSpPr>
        <p:spPr>
          <a:xfrm>
            <a:off x="8165490" y="4051866"/>
            <a:ext cx="5671084"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What is the dominant basis of legitimacy in each case?</a:t>
            </a:r>
            <a:endParaRPr lang="en-US" sz="1786"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826" y="2599100"/>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The Analytical Question</a:t>
            </a:r>
            <a:endParaRPr lang="en-US" sz="3572" dirty="0"/>
          </a:p>
        </p:txBody>
      </p:sp>
      <p:sp>
        <p:nvSpPr>
          <p:cNvPr id="3" name="Text 1"/>
          <p:cNvSpPr/>
          <p:nvPr/>
        </p:nvSpPr>
        <p:spPr>
          <a:xfrm>
            <a:off x="793826" y="3421158"/>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How does authority become publicly believable?</a:t>
            </a:r>
            <a:endParaRPr lang="en-US" sz="1786" dirty="0"/>
          </a:p>
        </p:txBody>
      </p:sp>
      <p:sp>
        <p:nvSpPr>
          <p:cNvPr id="4" name="Text 2"/>
          <p:cNvSpPr/>
          <p:nvPr/>
        </p:nvSpPr>
        <p:spPr>
          <a:xfrm>
            <a:off x="793826" y="4016380"/>
            <a:ext cx="13042748" cy="134670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Political leaders do not become legitimate only because they hold office. They become legitimate when office is recognized, interpreted, and reinforced through communication, symbolic positioning, and psychological authority. This lecture is interdisciplinary but anchored in political sociology, combining insights from leadership studies, rhetoric, and psychology to examine how legitimacy is socially constructed and publicly sustained.</a:t>
            </a:r>
            <a:endParaRPr lang="en-US" sz="1786"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987" y="3574909"/>
            <a:ext cx="11372192" cy="1030090"/>
          </a:xfrm>
          <a:prstGeom prst="rect">
            <a:avLst/>
          </a:prstGeom>
        </p:spPr>
        <p:txBody>
          <a:bodyPr wrap="square">
            <a:spAutoFit/>
          </a:bodyPr>
          <a:lstStyle/>
          <a:p>
            <a:pPr>
              <a:lnSpc>
                <a:spcPts val="7702"/>
              </a:lnSpc>
            </a:pPr>
            <a:r>
              <a:rPr lang="en-US" sz="6000" i="1" dirty="0" smtClean="0">
                <a:solidFill>
                  <a:srgbClr val="FFFFFF"/>
                </a:solidFill>
                <a:latin typeface="思源黑体-Medium" pitchFamily="34" charset="0"/>
                <a:ea typeface="思源黑体-Medium" pitchFamily="34" charset="-122"/>
                <a:cs typeface="思源黑体-Medium" pitchFamily="34" charset="-120"/>
              </a:rPr>
              <a:t>0</a:t>
            </a:r>
            <a:r>
              <a:rPr lang="ro-RO" sz="6000" i="1" dirty="0" smtClean="0">
                <a:solidFill>
                  <a:srgbClr val="FFFFFF"/>
                </a:solidFill>
                <a:latin typeface="思源黑体-Medium" pitchFamily="34" charset="0"/>
                <a:ea typeface="思源黑体-Medium" pitchFamily="34" charset="-122"/>
                <a:cs typeface="思源黑体-Medium" pitchFamily="34" charset="-120"/>
              </a:rPr>
              <a:t>6</a:t>
            </a:r>
            <a:endParaRPr lang="en-US" sz="6000" dirty="0"/>
          </a:p>
        </p:txBody>
      </p:sp>
      <p:sp>
        <p:nvSpPr>
          <p:cNvPr id="3" name="Rectangle 2"/>
          <p:cNvSpPr/>
          <p:nvPr/>
        </p:nvSpPr>
        <p:spPr>
          <a:xfrm>
            <a:off x="519767" y="4760596"/>
            <a:ext cx="4776179" cy="779893"/>
          </a:xfrm>
          <a:prstGeom prst="rect">
            <a:avLst/>
          </a:prstGeom>
        </p:spPr>
        <p:txBody>
          <a:bodyPr wrap="none">
            <a:spAutoFit/>
          </a:bodyPr>
          <a:lstStyle/>
          <a:p>
            <a:pPr>
              <a:lnSpc>
                <a:spcPts val="5581"/>
              </a:lnSpc>
            </a:pPr>
            <a:r>
              <a:rPr lang="ro-RO" sz="4400" i="1" dirty="0" smtClean="0">
                <a:solidFill>
                  <a:srgbClr val="FFFFFF"/>
                </a:solidFill>
                <a:ea typeface="思源黑体-Medium" pitchFamily="34" charset="-122"/>
              </a:rPr>
              <a:t>Discipline Relevance</a:t>
            </a:r>
            <a:endParaRPr lang="en-US" sz="4400" dirty="0"/>
          </a:p>
        </p:txBody>
      </p:sp>
      <p:pic>
        <p:nvPicPr>
          <p:cNvPr id="4" name="Image 0" descr="preencoded.png"/>
          <p:cNvPicPr>
            <a:picLocks noChangeAspect="1"/>
          </p:cNvPicPr>
          <p:nvPr/>
        </p:nvPicPr>
        <p:blipFill>
          <a:blip r:embed="rId2"/>
          <a:stretch>
            <a:fillRect/>
          </a:stretch>
        </p:blipFill>
        <p:spPr>
          <a:xfrm>
            <a:off x="636170" y="6447265"/>
            <a:ext cx="13042748" cy="28232"/>
          </a:xfrm>
          <a:prstGeom prst="rect">
            <a:avLst/>
          </a:prstGeom>
        </p:spPr>
      </p:pic>
    </p:spTree>
    <p:extLst>
      <p:ext uri="{BB962C8B-B14F-4D97-AF65-F5344CB8AC3E}">
        <p14:creationId xmlns:p14="http://schemas.microsoft.com/office/powerpoint/2010/main" val="531571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47078" y="8504111"/>
            <a:ext cx="6408054" cy="793434"/>
          </a:xfrm>
          <a:prstGeom prst="rect">
            <a:avLst/>
          </a:prstGeom>
        </p:spPr>
      </p:pic>
      <p:pic>
        <p:nvPicPr>
          <p:cNvPr id="3" name="Image 1" descr="preencoded.png"/>
          <p:cNvPicPr>
            <a:picLocks noChangeAspect="1"/>
          </p:cNvPicPr>
          <p:nvPr/>
        </p:nvPicPr>
        <p:blipFill>
          <a:blip r:embed="rId3"/>
          <a:stretch>
            <a:fillRect/>
          </a:stretch>
        </p:blipFill>
        <p:spPr>
          <a:xfrm>
            <a:off x="647077" y="9699930"/>
            <a:ext cx="6408054" cy="793434"/>
          </a:xfrm>
          <a:prstGeom prst="rect">
            <a:avLst/>
          </a:prstGeom>
        </p:spPr>
      </p:pic>
      <p:pic>
        <p:nvPicPr>
          <p:cNvPr id="4" name="Image 2" descr="preencoded.png"/>
          <p:cNvPicPr>
            <a:picLocks noChangeAspect="1"/>
          </p:cNvPicPr>
          <p:nvPr/>
        </p:nvPicPr>
        <p:blipFill>
          <a:blip r:embed="rId3"/>
          <a:stretch>
            <a:fillRect/>
          </a:stretch>
        </p:blipFill>
        <p:spPr>
          <a:xfrm>
            <a:off x="7315200" y="8513197"/>
            <a:ext cx="6408054" cy="793434"/>
          </a:xfrm>
          <a:prstGeom prst="rect">
            <a:avLst/>
          </a:prstGeom>
        </p:spPr>
      </p:pic>
      <p:pic>
        <p:nvPicPr>
          <p:cNvPr id="5" name="Image 3" descr="preencoded.png"/>
          <p:cNvPicPr>
            <a:picLocks noChangeAspect="1"/>
          </p:cNvPicPr>
          <p:nvPr/>
        </p:nvPicPr>
        <p:blipFill>
          <a:blip r:embed="rId3"/>
          <a:stretch>
            <a:fillRect/>
          </a:stretch>
        </p:blipFill>
        <p:spPr>
          <a:xfrm>
            <a:off x="7328780" y="9699930"/>
            <a:ext cx="6408054" cy="793434"/>
          </a:xfrm>
          <a:prstGeom prst="rect">
            <a:avLst/>
          </a:prstGeom>
        </p:spPr>
      </p:pic>
      <p:pic>
        <p:nvPicPr>
          <p:cNvPr id="6" name="Image 4" descr="preencoded.png"/>
          <p:cNvPicPr>
            <a:picLocks noChangeAspect="1"/>
          </p:cNvPicPr>
          <p:nvPr/>
        </p:nvPicPr>
        <p:blipFill>
          <a:blip r:embed="rId4"/>
          <a:stretch>
            <a:fillRect/>
          </a:stretch>
        </p:blipFill>
        <p:spPr>
          <a:xfrm>
            <a:off x="767844" y="4923457"/>
            <a:ext cx="1051834" cy="1202209"/>
          </a:xfrm>
          <a:prstGeom prst="rect">
            <a:avLst/>
          </a:prstGeom>
        </p:spPr>
      </p:pic>
      <p:pic>
        <p:nvPicPr>
          <p:cNvPr id="7" name="Image 5" descr="preencoded.png"/>
          <p:cNvPicPr>
            <a:picLocks noChangeAspect="1"/>
          </p:cNvPicPr>
          <p:nvPr/>
        </p:nvPicPr>
        <p:blipFill>
          <a:blip r:embed="rId5"/>
          <a:stretch>
            <a:fillRect/>
          </a:stretch>
        </p:blipFill>
        <p:spPr>
          <a:xfrm>
            <a:off x="4139504" y="5002551"/>
            <a:ext cx="1202209" cy="1202209"/>
          </a:xfrm>
          <a:prstGeom prst="rect">
            <a:avLst/>
          </a:prstGeom>
        </p:spPr>
      </p:pic>
      <p:pic>
        <p:nvPicPr>
          <p:cNvPr id="8" name="Image 6" descr="preencoded.png"/>
          <p:cNvPicPr>
            <a:picLocks noChangeAspect="1"/>
          </p:cNvPicPr>
          <p:nvPr/>
        </p:nvPicPr>
        <p:blipFill>
          <a:blip r:embed="rId6"/>
          <a:stretch>
            <a:fillRect/>
          </a:stretch>
        </p:blipFill>
        <p:spPr>
          <a:xfrm>
            <a:off x="7428520" y="5067069"/>
            <a:ext cx="1202209" cy="1202209"/>
          </a:xfrm>
          <a:prstGeom prst="rect">
            <a:avLst/>
          </a:prstGeom>
        </p:spPr>
      </p:pic>
      <p:pic>
        <p:nvPicPr>
          <p:cNvPr id="9" name="Image 7" descr="preencoded.png"/>
          <p:cNvPicPr>
            <a:picLocks noChangeAspect="1"/>
          </p:cNvPicPr>
          <p:nvPr/>
        </p:nvPicPr>
        <p:blipFill>
          <a:blip r:embed="rId7"/>
          <a:stretch>
            <a:fillRect/>
          </a:stretch>
        </p:blipFill>
        <p:spPr>
          <a:xfrm>
            <a:off x="10830856" y="4961142"/>
            <a:ext cx="1202209" cy="1202209"/>
          </a:xfrm>
          <a:prstGeom prst="rect">
            <a:avLst/>
          </a:prstGeom>
        </p:spPr>
      </p:pic>
      <p:sp>
        <p:nvSpPr>
          <p:cNvPr id="10" name="Text 0"/>
          <p:cNvSpPr/>
          <p:nvPr/>
        </p:nvSpPr>
        <p:spPr>
          <a:xfrm>
            <a:off x="793826" y="623651"/>
            <a:ext cx="13042748" cy="1219461"/>
          </a:xfrm>
          <a:prstGeom prst="rect">
            <a:avLst/>
          </a:prstGeom>
          <a:noFill/>
          <a:ln/>
        </p:spPr>
        <p:txBody>
          <a:bodyPr wrap="squar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Discipline Relevance: Why This Topic Matters for Political Sociology</a:t>
            </a:r>
            <a:endParaRPr lang="en-US" sz="3572" dirty="0"/>
          </a:p>
        </p:txBody>
      </p:sp>
      <p:sp>
        <p:nvSpPr>
          <p:cNvPr id="11" name="Text 1"/>
          <p:cNvSpPr/>
          <p:nvPr/>
        </p:nvSpPr>
        <p:spPr>
          <a:xfrm>
            <a:off x="793826" y="2012699"/>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Political sociology studies power, institutions, legitimacy, symbolic order, public trust, crisis, and the social production of authority.</a:t>
            </a:r>
            <a:endParaRPr lang="en-US" sz="1786" dirty="0"/>
          </a:p>
        </p:txBody>
      </p:sp>
      <p:sp>
        <p:nvSpPr>
          <p:cNvPr id="12" name="Text 2"/>
          <p:cNvSpPr/>
          <p:nvPr/>
        </p:nvSpPr>
        <p:spPr>
          <a:xfrm>
            <a:off x="793826" y="2948077"/>
            <a:ext cx="13042748" cy="666391"/>
          </a:xfrm>
          <a:prstGeom prst="rect">
            <a:avLst/>
          </a:prstGeom>
          <a:noFill/>
          <a:ln/>
        </p:spPr>
        <p:txBody>
          <a:bodyPr wrap="square" lIns="0" tIns="0" rIns="0" bIns="0" rtlCol="0" anchor="ctr"/>
          <a:lstStyle/>
          <a:p>
            <a:pPr marL="0" indent="0" algn="l">
              <a:lnSpc>
                <a:spcPts val="2858"/>
              </a:lnSpc>
              <a:buNone/>
            </a:pPr>
            <a:endParaRPr lang="en-US" sz="1786" dirty="0"/>
          </a:p>
        </p:txBody>
      </p:sp>
      <p:sp>
        <p:nvSpPr>
          <p:cNvPr id="13" name="Text 3"/>
          <p:cNvSpPr/>
          <p:nvPr/>
        </p:nvSpPr>
        <p:spPr>
          <a:xfrm>
            <a:off x="780835" y="2666249"/>
            <a:ext cx="13068730"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this lecture adds: an interdisciplinary lens that connects those questions to discourse, public performance, leadership image, and emotional regulation.</a:t>
            </a:r>
            <a:endParaRPr lang="en-US" sz="1786" dirty="0"/>
          </a:p>
        </p:txBody>
      </p:sp>
      <p:sp>
        <p:nvSpPr>
          <p:cNvPr id="14" name="Text 4"/>
          <p:cNvSpPr/>
          <p:nvPr/>
        </p:nvSpPr>
        <p:spPr>
          <a:xfrm>
            <a:off x="800322" y="338844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students benefit: they learn to analyse leadership not only as institutional role, but also as socially interpreted authority.</a:t>
            </a:r>
            <a:endParaRPr lang="en-US" sz="1786" dirty="0"/>
          </a:p>
        </p:txBody>
      </p:sp>
      <p:sp>
        <p:nvSpPr>
          <p:cNvPr id="15" name="Text 5"/>
          <p:cNvSpPr/>
          <p:nvPr/>
        </p:nvSpPr>
        <p:spPr>
          <a:xfrm>
            <a:off x="807406" y="4344872"/>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students should be able to see after the lecture:</a:t>
            </a:r>
            <a:endParaRPr lang="en-US" sz="1786" dirty="0"/>
          </a:p>
        </p:txBody>
      </p:sp>
      <p:sp>
        <p:nvSpPr>
          <p:cNvPr id="16" name="Text 6"/>
          <p:cNvSpPr/>
          <p:nvPr/>
        </p:nvSpPr>
        <p:spPr>
          <a:xfrm>
            <a:off x="647078" y="6452399"/>
            <a:ext cx="3005521"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Why formal office does not automatically guarantee legitimacy.</a:t>
            </a:r>
            <a:endParaRPr lang="en-US" sz="1786" dirty="0"/>
          </a:p>
        </p:txBody>
      </p:sp>
      <p:sp>
        <p:nvSpPr>
          <p:cNvPr id="17" name="Text 7"/>
          <p:cNvSpPr/>
          <p:nvPr/>
        </p:nvSpPr>
        <p:spPr>
          <a:xfrm>
            <a:off x="3968148" y="6398923"/>
            <a:ext cx="3005521" cy="666391"/>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Why discourse and framing matter in crisis politics.</a:t>
            </a:r>
            <a:endParaRPr lang="en-US" sz="1786" dirty="0"/>
          </a:p>
        </p:txBody>
      </p:sp>
      <p:sp>
        <p:nvSpPr>
          <p:cNvPr id="18" name="Text 8"/>
          <p:cNvSpPr/>
          <p:nvPr/>
        </p:nvSpPr>
        <p:spPr>
          <a:xfrm>
            <a:off x="767844" y="8043525"/>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What students should not reduce leadership to:</a:t>
            </a:r>
            <a:endParaRPr lang="en-US" sz="1786" dirty="0"/>
          </a:p>
        </p:txBody>
      </p:sp>
      <p:sp>
        <p:nvSpPr>
          <p:cNvPr id="19" name="Text 9"/>
          <p:cNvSpPr/>
          <p:nvPr/>
        </p:nvSpPr>
        <p:spPr>
          <a:xfrm>
            <a:off x="873717" y="8649837"/>
            <a:ext cx="5954775"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Pure election results.</a:t>
            </a:r>
            <a:endParaRPr lang="en-US" sz="1786" dirty="0"/>
          </a:p>
        </p:txBody>
      </p:sp>
      <p:sp>
        <p:nvSpPr>
          <p:cNvPr id="20" name="Text 10"/>
          <p:cNvSpPr/>
          <p:nvPr/>
        </p:nvSpPr>
        <p:spPr>
          <a:xfrm>
            <a:off x="7249470" y="6430667"/>
            <a:ext cx="3005521"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Why symbolic authority and psychological authority often converge.</a:t>
            </a:r>
            <a:endParaRPr lang="en-US" sz="1786" dirty="0"/>
          </a:p>
        </p:txBody>
      </p:sp>
      <p:sp>
        <p:nvSpPr>
          <p:cNvPr id="21" name="Text 11"/>
          <p:cNvSpPr/>
          <p:nvPr/>
        </p:nvSpPr>
        <p:spPr>
          <a:xfrm>
            <a:off x="807406" y="9933529"/>
            <a:ext cx="5954775"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Abstract "institutions" without performance.</a:t>
            </a:r>
            <a:endParaRPr lang="en-US" sz="1786" dirty="0"/>
          </a:p>
        </p:txBody>
      </p:sp>
      <p:sp>
        <p:nvSpPr>
          <p:cNvPr id="22" name="Text 12"/>
          <p:cNvSpPr/>
          <p:nvPr/>
        </p:nvSpPr>
        <p:spPr>
          <a:xfrm>
            <a:off x="7463679" y="8677094"/>
            <a:ext cx="5954775"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Mere charisma as a catch-all explanation.</a:t>
            </a:r>
            <a:endParaRPr lang="en-US" sz="1786" dirty="0"/>
          </a:p>
        </p:txBody>
      </p:sp>
      <p:sp>
        <p:nvSpPr>
          <p:cNvPr id="23" name="Text 13"/>
          <p:cNvSpPr/>
          <p:nvPr/>
        </p:nvSpPr>
        <p:spPr>
          <a:xfrm>
            <a:off x="7655159" y="9933528"/>
            <a:ext cx="5954775"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Emotional reactions without political interpretation.</a:t>
            </a:r>
            <a:endParaRPr lang="en-US" sz="1786" dirty="0"/>
          </a:p>
        </p:txBody>
      </p:sp>
      <p:sp>
        <p:nvSpPr>
          <p:cNvPr id="24" name="Text 14"/>
          <p:cNvSpPr/>
          <p:nvPr/>
        </p:nvSpPr>
        <p:spPr>
          <a:xfrm>
            <a:off x="10593747" y="6210347"/>
            <a:ext cx="3005717" cy="1006546"/>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Why democratic leadership is continuously tested in public.</a:t>
            </a:r>
            <a:endParaRPr lang="en-US" sz="1786"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8731" y="2015836"/>
            <a:ext cx="6458244" cy="2263846"/>
          </a:xfrm>
          <a:prstGeom prst="rect">
            <a:avLst/>
          </a:prstGeom>
        </p:spPr>
      </p:pic>
      <p:pic>
        <p:nvPicPr>
          <p:cNvPr id="3" name="Image 1" descr="preencoded.png"/>
          <p:cNvPicPr>
            <a:picLocks noChangeAspect="1"/>
          </p:cNvPicPr>
          <p:nvPr/>
        </p:nvPicPr>
        <p:blipFill>
          <a:blip r:embed="rId4"/>
          <a:stretch>
            <a:fillRect/>
          </a:stretch>
        </p:blipFill>
        <p:spPr>
          <a:xfrm>
            <a:off x="768731" y="4456132"/>
            <a:ext cx="6458244" cy="2958272"/>
          </a:xfrm>
          <a:prstGeom prst="rect">
            <a:avLst/>
          </a:prstGeom>
        </p:spPr>
      </p:pic>
      <p:pic>
        <p:nvPicPr>
          <p:cNvPr id="4" name="Image 2" descr="preencoded.png"/>
          <p:cNvPicPr>
            <a:picLocks noChangeAspect="1"/>
          </p:cNvPicPr>
          <p:nvPr/>
        </p:nvPicPr>
        <p:blipFill>
          <a:blip r:embed="rId3"/>
          <a:stretch>
            <a:fillRect/>
          </a:stretch>
        </p:blipFill>
        <p:spPr>
          <a:xfrm>
            <a:off x="7403425" y="2015836"/>
            <a:ext cx="6458244" cy="2263846"/>
          </a:xfrm>
          <a:prstGeom prst="rect">
            <a:avLst/>
          </a:prstGeom>
        </p:spPr>
      </p:pic>
      <p:pic>
        <p:nvPicPr>
          <p:cNvPr id="5" name="Image 3" descr="preencoded.png"/>
          <p:cNvPicPr>
            <a:picLocks noChangeAspect="1"/>
          </p:cNvPicPr>
          <p:nvPr/>
        </p:nvPicPr>
        <p:blipFill>
          <a:blip r:embed="rId4"/>
          <a:stretch>
            <a:fillRect/>
          </a:stretch>
        </p:blipFill>
        <p:spPr>
          <a:xfrm>
            <a:off x="7403425" y="4456132"/>
            <a:ext cx="6458244" cy="2958272"/>
          </a:xfrm>
          <a:prstGeom prst="rect">
            <a:avLst/>
          </a:prstGeom>
        </p:spPr>
      </p:pic>
      <p:pic>
        <p:nvPicPr>
          <p:cNvPr id="6" name="Image 4" descr="preencoded.png"/>
          <p:cNvPicPr>
            <a:picLocks noChangeAspect="1"/>
          </p:cNvPicPr>
          <p:nvPr/>
        </p:nvPicPr>
        <p:blipFill>
          <a:blip r:embed="rId5"/>
          <a:stretch>
            <a:fillRect/>
          </a:stretch>
        </p:blipFill>
        <p:spPr>
          <a:xfrm>
            <a:off x="1045561" y="3199616"/>
            <a:ext cx="5904585" cy="803237"/>
          </a:xfrm>
          <a:prstGeom prst="rect">
            <a:avLst/>
          </a:prstGeom>
        </p:spPr>
      </p:pic>
      <p:pic>
        <p:nvPicPr>
          <p:cNvPr id="7" name="Image 5" descr="preencoded.png"/>
          <p:cNvPicPr>
            <a:picLocks noChangeAspect="1"/>
          </p:cNvPicPr>
          <p:nvPr/>
        </p:nvPicPr>
        <p:blipFill>
          <a:blip r:embed="rId6"/>
          <a:stretch>
            <a:fillRect/>
          </a:stretch>
        </p:blipFill>
        <p:spPr>
          <a:xfrm>
            <a:off x="1045561" y="5639911"/>
            <a:ext cx="5904585" cy="1497663"/>
          </a:xfrm>
          <a:prstGeom prst="rect">
            <a:avLst/>
          </a:prstGeom>
        </p:spPr>
      </p:pic>
      <p:pic>
        <p:nvPicPr>
          <p:cNvPr id="8" name="Image 6" descr="preencoded.png"/>
          <p:cNvPicPr>
            <a:picLocks noChangeAspect="1"/>
          </p:cNvPicPr>
          <p:nvPr/>
        </p:nvPicPr>
        <p:blipFill>
          <a:blip r:embed="rId5"/>
          <a:stretch>
            <a:fillRect/>
          </a:stretch>
        </p:blipFill>
        <p:spPr>
          <a:xfrm>
            <a:off x="7680254" y="3199616"/>
            <a:ext cx="5904585" cy="803237"/>
          </a:xfrm>
          <a:prstGeom prst="rect">
            <a:avLst/>
          </a:prstGeom>
        </p:spPr>
      </p:pic>
      <p:pic>
        <p:nvPicPr>
          <p:cNvPr id="9" name="Image 7" descr="preencoded.png"/>
          <p:cNvPicPr>
            <a:picLocks noChangeAspect="1"/>
          </p:cNvPicPr>
          <p:nvPr/>
        </p:nvPicPr>
        <p:blipFill>
          <a:blip r:embed="rId6"/>
          <a:stretch>
            <a:fillRect/>
          </a:stretch>
        </p:blipFill>
        <p:spPr>
          <a:xfrm>
            <a:off x="7680254" y="5639911"/>
            <a:ext cx="5904585" cy="1497663"/>
          </a:xfrm>
          <a:prstGeom prst="rect">
            <a:avLst/>
          </a:prstGeom>
        </p:spPr>
      </p:pic>
      <p:pic>
        <p:nvPicPr>
          <p:cNvPr id="10" name="Image 8" descr="preencoded.png"/>
          <p:cNvPicPr>
            <a:picLocks noChangeAspect="1"/>
          </p:cNvPicPr>
          <p:nvPr/>
        </p:nvPicPr>
        <p:blipFill>
          <a:blip r:embed="rId7"/>
          <a:stretch>
            <a:fillRect/>
          </a:stretch>
        </p:blipFill>
        <p:spPr>
          <a:xfrm>
            <a:off x="1045561" y="2292666"/>
            <a:ext cx="680310" cy="680310"/>
          </a:xfrm>
          <a:prstGeom prst="rect">
            <a:avLst/>
          </a:prstGeom>
        </p:spPr>
      </p:pic>
      <p:pic>
        <p:nvPicPr>
          <p:cNvPr id="11" name="Image 9" descr="preencoded.png"/>
          <p:cNvPicPr>
            <a:picLocks noChangeAspect="1"/>
          </p:cNvPicPr>
          <p:nvPr/>
        </p:nvPicPr>
        <p:blipFill>
          <a:blip r:embed="rId7"/>
          <a:stretch>
            <a:fillRect/>
          </a:stretch>
        </p:blipFill>
        <p:spPr>
          <a:xfrm>
            <a:off x="1045561" y="4732961"/>
            <a:ext cx="680310" cy="680310"/>
          </a:xfrm>
          <a:prstGeom prst="rect">
            <a:avLst/>
          </a:prstGeom>
        </p:spPr>
      </p:pic>
      <p:pic>
        <p:nvPicPr>
          <p:cNvPr id="12" name="Image 10" descr="preencoded.png"/>
          <p:cNvPicPr>
            <a:picLocks noChangeAspect="1"/>
          </p:cNvPicPr>
          <p:nvPr/>
        </p:nvPicPr>
        <p:blipFill>
          <a:blip r:embed="rId7"/>
          <a:stretch>
            <a:fillRect/>
          </a:stretch>
        </p:blipFill>
        <p:spPr>
          <a:xfrm>
            <a:off x="7680254" y="2292666"/>
            <a:ext cx="680310" cy="680310"/>
          </a:xfrm>
          <a:prstGeom prst="rect">
            <a:avLst/>
          </a:prstGeom>
        </p:spPr>
      </p:pic>
      <p:pic>
        <p:nvPicPr>
          <p:cNvPr id="13" name="Image 11" descr="preencoded.png"/>
          <p:cNvPicPr>
            <a:picLocks noChangeAspect="1"/>
          </p:cNvPicPr>
          <p:nvPr/>
        </p:nvPicPr>
        <p:blipFill>
          <a:blip r:embed="rId7"/>
          <a:stretch>
            <a:fillRect/>
          </a:stretch>
        </p:blipFill>
        <p:spPr>
          <a:xfrm>
            <a:off x="7680254" y="4732961"/>
            <a:ext cx="680310" cy="680310"/>
          </a:xfrm>
          <a:prstGeom prst="rect">
            <a:avLst/>
          </a:prstGeom>
        </p:spPr>
      </p:pic>
      <p:sp>
        <p:nvSpPr>
          <p:cNvPr id="14"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Final Synthesis</a:t>
            </a:r>
            <a:endParaRPr lang="en-US" sz="3572" dirty="0"/>
          </a:p>
        </p:txBody>
      </p:sp>
      <p:sp>
        <p:nvSpPr>
          <p:cNvPr id="15" name="Text 1"/>
          <p:cNvSpPr/>
          <p:nvPr/>
        </p:nvSpPr>
        <p:spPr>
          <a:xfrm>
            <a:off x="793826" y="1445709"/>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Political legitimacy is not merely possessed. It is built, communicated, embodied, interpreted, and recognized.</a:t>
            </a:r>
            <a:endParaRPr lang="en-US" sz="1786" dirty="0"/>
          </a:p>
        </p:txBody>
      </p:sp>
      <p:sp>
        <p:nvSpPr>
          <p:cNvPr id="17" name="Text 2"/>
          <p:cNvSpPr/>
          <p:nvPr/>
        </p:nvSpPr>
        <p:spPr>
          <a:xfrm>
            <a:off x="1045561" y="3199616"/>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Institutional office matters</a:t>
            </a:r>
            <a:endParaRPr lang="en-US" sz="2233" dirty="0"/>
          </a:p>
        </p:txBody>
      </p:sp>
      <p:sp>
        <p:nvSpPr>
          <p:cNvPr id="18" name="Text 3"/>
          <p:cNvSpPr/>
          <p:nvPr/>
        </p:nvSpPr>
        <p:spPr>
          <a:xfrm>
            <a:off x="1045561" y="3662697"/>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it provides formal standing and procedural mandate.</a:t>
            </a:r>
            <a:endParaRPr lang="en-US" sz="1786" dirty="0"/>
          </a:p>
        </p:txBody>
      </p:sp>
      <p:sp>
        <p:nvSpPr>
          <p:cNvPr id="20" name="Text 4"/>
          <p:cNvSpPr/>
          <p:nvPr/>
        </p:nvSpPr>
        <p:spPr>
          <a:xfrm>
            <a:off x="1045561" y="5639911"/>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Symbolic authority enlarges leadership</a:t>
            </a:r>
            <a:endParaRPr lang="en-US" sz="2233" dirty="0"/>
          </a:p>
        </p:txBody>
      </p:sp>
      <p:sp>
        <p:nvSpPr>
          <p:cNvPr id="21" name="Text 5"/>
          <p:cNvSpPr/>
          <p:nvPr/>
        </p:nvSpPr>
        <p:spPr>
          <a:xfrm>
            <a:off x="1045561" y="6102993"/>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it links the leader to collective values and endurance.</a:t>
            </a:r>
            <a:endParaRPr lang="en-US" sz="1786" dirty="0"/>
          </a:p>
        </p:txBody>
      </p:sp>
      <p:sp>
        <p:nvSpPr>
          <p:cNvPr id="22" name="Text 6"/>
          <p:cNvSpPr/>
          <p:nvPr/>
        </p:nvSpPr>
        <p:spPr>
          <a:xfrm>
            <a:off x="793826" y="7644376"/>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In contemporary politics, leaders gain legitimacy not only through office, but through the public perception that they can bear and interpret collective uncertainty.</a:t>
            </a:r>
            <a:endParaRPr lang="en-US" sz="1786" dirty="0"/>
          </a:p>
        </p:txBody>
      </p:sp>
      <p:sp>
        <p:nvSpPr>
          <p:cNvPr id="24" name="Text 7"/>
          <p:cNvSpPr/>
          <p:nvPr/>
        </p:nvSpPr>
        <p:spPr>
          <a:xfrm>
            <a:off x="7680254" y="3199616"/>
            <a:ext cx="5904585"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Communication organises meaning</a:t>
            </a:r>
            <a:endParaRPr lang="en-US" sz="2233" dirty="0"/>
          </a:p>
        </p:txBody>
      </p:sp>
      <p:sp>
        <p:nvSpPr>
          <p:cNvPr id="25" name="Text 8"/>
          <p:cNvSpPr/>
          <p:nvPr/>
        </p:nvSpPr>
        <p:spPr>
          <a:xfrm>
            <a:off x="7680254" y="3662697"/>
            <a:ext cx="5904585" cy="326235"/>
          </a:xfrm>
          <a:prstGeom prst="rect">
            <a:avLst/>
          </a:prstGeom>
          <a:noFill/>
          <a:ln/>
        </p:spPr>
        <p:txBody>
          <a:bodyPr wrap="non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it frames reality, assigns value, and positions the leader.</a:t>
            </a:r>
            <a:endParaRPr lang="en-US" sz="1786" dirty="0"/>
          </a:p>
        </p:txBody>
      </p:sp>
      <p:sp>
        <p:nvSpPr>
          <p:cNvPr id="26" name="Text 9"/>
          <p:cNvSpPr/>
          <p:nvPr/>
        </p:nvSpPr>
        <p:spPr>
          <a:xfrm>
            <a:off x="793826" y="857975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Closing question for discussion: Which type of leadership becomes most legitimate in periods of prolonged uncertainty?</a:t>
            </a:r>
            <a:endParaRPr lang="en-US" sz="1786" dirty="0"/>
          </a:p>
        </p:txBody>
      </p:sp>
      <p:sp>
        <p:nvSpPr>
          <p:cNvPr id="28" name="Text 10"/>
          <p:cNvSpPr/>
          <p:nvPr/>
        </p:nvSpPr>
        <p:spPr>
          <a:xfrm>
            <a:off x="7680254" y="5639911"/>
            <a:ext cx="5904585" cy="768339"/>
          </a:xfrm>
          <a:prstGeom prst="rect">
            <a:avLst/>
          </a:prstGeom>
          <a:noFill/>
          <a:ln/>
        </p:spPr>
        <p:txBody>
          <a:bodyPr wrap="squar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Psychological authority stabilises recognition</a:t>
            </a:r>
            <a:endParaRPr lang="en-US" sz="2233" dirty="0"/>
          </a:p>
        </p:txBody>
      </p:sp>
      <p:sp>
        <p:nvSpPr>
          <p:cNvPr id="29" name="Text 11"/>
          <p:cNvSpPr/>
          <p:nvPr/>
        </p:nvSpPr>
        <p:spPr>
          <a:xfrm>
            <a:off x="7680254" y="6457264"/>
            <a:ext cx="5904585"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it reassures audiences that the leader can carry pressure and provide direction.</a:t>
            </a:r>
            <a:endParaRPr lang="en-US" sz="1786"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07</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References</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1749398"/>
            <a:ext cx="6408054" cy="1133589"/>
          </a:xfrm>
          <a:prstGeom prst="rect">
            <a:avLst/>
          </a:prstGeom>
        </p:spPr>
      </p:pic>
      <p:pic>
        <p:nvPicPr>
          <p:cNvPr id="3" name="Image 1" descr="preencoded.png"/>
          <p:cNvPicPr>
            <a:picLocks noChangeAspect="1"/>
          </p:cNvPicPr>
          <p:nvPr/>
        </p:nvPicPr>
        <p:blipFill>
          <a:blip r:embed="rId4"/>
          <a:stretch>
            <a:fillRect/>
          </a:stretch>
        </p:blipFill>
        <p:spPr>
          <a:xfrm>
            <a:off x="793826" y="3109627"/>
            <a:ext cx="6408054" cy="1473745"/>
          </a:xfrm>
          <a:prstGeom prst="rect">
            <a:avLst/>
          </a:prstGeom>
        </p:spPr>
      </p:pic>
      <p:pic>
        <p:nvPicPr>
          <p:cNvPr id="4" name="Image 2" descr="preencoded.png"/>
          <p:cNvPicPr>
            <a:picLocks noChangeAspect="1"/>
          </p:cNvPicPr>
          <p:nvPr/>
        </p:nvPicPr>
        <p:blipFill>
          <a:blip r:embed="rId3"/>
          <a:stretch>
            <a:fillRect/>
          </a:stretch>
        </p:blipFill>
        <p:spPr>
          <a:xfrm>
            <a:off x="793826" y="4810011"/>
            <a:ext cx="6408054" cy="1133589"/>
          </a:xfrm>
          <a:prstGeom prst="rect">
            <a:avLst/>
          </a:prstGeom>
        </p:spPr>
      </p:pic>
      <p:pic>
        <p:nvPicPr>
          <p:cNvPr id="5" name="Image 3" descr="preencoded.png"/>
          <p:cNvPicPr>
            <a:picLocks noChangeAspect="1"/>
          </p:cNvPicPr>
          <p:nvPr/>
        </p:nvPicPr>
        <p:blipFill>
          <a:blip r:embed="rId3"/>
          <a:stretch>
            <a:fillRect/>
          </a:stretch>
        </p:blipFill>
        <p:spPr>
          <a:xfrm>
            <a:off x="793826" y="6170239"/>
            <a:ext cx="6408054" cy="1133589"/>
          </a:xfrm>
          <a:prstGeom prst="rect">
            <a:avLst/>
          </a:prstGeom>
        </p:spPr>
      </p:pic>
      <p:pic>
        <p:nvPicPr>
          <p:cNvPr id="6" name="Image 4" descr="preencoded.png"/>
          <p:cNvPicPr>
            <a:picLocks noChangeAspect="1"/>
          </p:cNvPicPr>
          <p:nvPr/>
        </p:nvPicPr>
        <p:blipFill>
          <a:blip r:embed="rId3"/>
          <a:stretch>
            <a:fillRect/>
          </a:stretch>
        </p:blipFill>
        <p:spPr>
          <a:xfrm>
            <a:off x="7428520" y="1749398"/>
            <a:ext cx="6408054" cy="1133589"/>
          </a:xfrm>
          <a:prstGeom prst="rect">
            <a:avLst/>
          </a:prstGeom>
        </p:spPr>
      </p:pic>
      <p:pic>
        <p:nvPicPr>
          <p:cNvPr id="7" name="Image 5" descr="preencoded.png"/>
          <p:cNvPicPr>
            <a:picLocks noChangeAspect="1"/>
          </p:cNvPicPr>
          <p:nvPr/>
        </p:nvPicPr>
        <p:blipFill>
          <a:blip r:embed="rId4"/>
          <a:stretch>
            <a:fillRect/>
          </a:stretch>
        </p:blipFill>
        <p:spPr>
          <a:xfrm>
            <a:off x="7428520" y="3109627"/>
            <a:ext cx="6408054" cy="1473745"/>
          </a:xfrm>
          <a:prstGeom prst="rect">
            <a:avLst/>
          </a:prstGeom>
        </p:spPr>
      </p:pic>
      <p:pic>
        <p:nvPicPr>
          <p:cNvPr id="8" name="Image 6" descr="preencoded.png"/>
          <p:cNvPicPr>
            <a:picLocks noChangeAspect="1"/>
          </p:cNvPicPr>
          <p:nvPr/>
        </p:nvPicPr>
        <p:blipFill>
          <a:blip r:embed="rId3"/>
          <a:stretch>
            <a:fillRect/>
          </a:stretch>
        </p:blipFill>
        <p:spPr>
          <a:xfrm>
            <a:off x="7428520" y="4810011"/>
            <a:ext cx="6408054" cy="1133589"/>
          </a:xfrm>
          <a:prstGeom prst="rect">
            <a:avLst/>
          </a:prstGeom>
        </p:spPr>
      </p:pic>
      <p:pic>
        <p:nvPicPr>
          <p:cNvPr id="9" name="Image 7" descr="preencoded.png"/>
          <p:cNvPicPr>
            <a:picLocks noChangeAspect="1"/>
          </p:cNvPicPr>
          <p:nvPr/>
        </p:nvPicPr>
        <p:blipFill>
          <a:blip r:embed="rId3"/>
          <a:stretch>
            <a:fillRect/>
          </a:stretch>
        </p:blipFill>
        <p:spPr>
          <a:xfrm>
            <a:off x="7428520" y="6170239"/>
            <a:ext cx="6408054" cy="1133589"/>
          </a:xfrm>
          <a:prstGeom prst="rect">
            <a:avLst/>
          </a:prstGeom>
        </p:spPr>
      </p:pic>
      <p:sp>
        <p:nvSpPr>
          <p:cNvPr id="10" name="Text 0"/>
          <p:cNvSpPr/>
          <p:nvPr/>
        </p:nvSpPr>
        <p:spPr>
          <a:xfrm>
            <a:off x="793826" y="927340"/>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Core Theoretical Sources</a:t>
            </a:r>
            <a:endParaRPr lang="en-US" sz="3572" dirty="0"/>
          </a:p>
        </p:txBody>
      </p:sp>
      <p:sp>
        <p:nvSpPr>
          <p:cNvPr id="11" name="Text 1"/>
          <p:cNvSpPr/>
          <p:nvPr/>
        </p:nvSpPr>
        <p:spPr>
          <a:xfrm>
            <a:off x="1020466" y="1976037"/>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Weber, M. (1978). Economy and Society. Berkeley: University of California Press.</a:t>
            </a:r>
            <a:endParaRPr lang="en-US" sz="1786" dirty="0"/>
          </a:p>
        </p:txBody>
      </p:sp>
      <p:sp>
        <p:nvSpPr>
          <p:cNvPr id="12" name="Text 2"/>
          <p:cNvSpPr/>
          <p:nvPr/>
        </p:nvSpPr>
        <p:spPr>
          <a:xfrm>
            <a:off x="1020466" y="3336266"/>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Goffman, E. (1959). The Presentation of Self in Everyday Life. New York: Anchor Books.</a:t>
            </a:r>
            <a:endParaRPr lang="en-US" sz="1786" dirty="0"/>
          </a:p>
        </p:txBody>
      </p:sp>
      <p:sp>
        <p:nvSpPr>
          <p:cNvPr id="13" name="Text 3"/>
          <p:cNvSpPr/>
          <p:nvPr/>
        </p:nvSpPr>
        <p:spPr>
          <a:xfrm>
            <a:off x="1020466" y="5036650"/>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Lakoff, G. (2004). Don't Think of an Elephant! White River Junction, VT: Chelsea Green.</a:t>
            </a:r>
            <a:endParaRPr lang="en-US" sz="1786" dirty="0"/>
          </a:p>
        </p:txBody>
      </p:sp>
      <p:sp>
        <p:nvSpPr>
          <p:cNvPr id="14" name="Text 4"/>
          <p:cNvSpPr/>
          <p:nvPr/>
        </p:nvSpPr>
        <p:spPr>
          <a:xfrm>
            <a:off x="1020466" y="6396879"/>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Alexander, J. C. (2010). The Performance of Politics. Oxford: Oxford University Press.</a:t>
            </a:r>
            <a:endParaRPr lang="en-US" sz="1786" dirty="0"/>
          </a:p>
        </p:txBody>
      </p:sp>
      <p:sp>
        <p:nvSpPr>
          <p:cNvPr id="15" name="Text 5"/>
          <p:cNvSpPr/>
          <p:nvPr/>
        </p:nvSpPr>
        <p:spPr>
          <a:xfrm>
            <a:off x="7655159" y="1976037"/>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Bourdieu, P. (1991). Language and Symbolic Power. Cambridge, MA: Harvard University Press.</a:t>
            </a:r>
            <a:endParaRPr lang="en-US" sz="1786" dirty="0"/>
          </a:p>
        </p:txBody>
      </p:sp>
      <p:sp>
        <p:nvSpPr>
          <p:cNvPr id="16" name="Text 6"/>
          <p:cNvSpPr/>
          <p:nvPr/>
        </p:nvSpPr>
        <p:spPr>
          <a:xfrm>
            <a:off x="7655159" y="3336266"/>
            <a:ext cx="5954775" cy="1006546"/>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Rhodes, R. A. W., &amp; 't Hart, P. (Eds.). (2014). The Oxford Handbook of Political Leadership. Oxford: Oxford University Press.</a:t>
            </a:r>
            <a:endParaRPr lang="en-US" sz="1786" dirty="0"/>
          </a:p>
        </p:txBody>
      </p:sp>
      <p:sp>
        <p:nvSpPr>
          <p:cNvPr id="17" name="Text 7"/>
          <p:cNvSpPr/>
          <p:nvPr/>
        </p:nvSpPr>
        <p:spPr>
          <a:xfrm>
            <a:off x="7655159" y="5036650"/>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Dellmuth, L. M., &amp; Tallberg, J. (2023). Legitimacy Politics. Cambridge: Cambridge University Press.</a:t>
            </a:r>
            <a:endParaRPr lang="en-US" sz="1786" dirty="0"/>
          </a:p>
        </p:txBody>
      </p:sp>
      <p:sp>
        <p:nvSpPr>
          <p:cNvPr id="18" name="Text 8"/>
          <p:cNvSpPr/>
          <p:nvPr/>
        </p:nvSpPr>
        <p:spPr>
          <a:xfrm>
            <a:off x="7655159" y="6396879"/>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Edelman, M. (1988). Constructing the Political Spectacle. Chicago: University of Chicago Press.</a:t>
            </a:r>
            <a:endParaRPr lang="en-US" sz="1786"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2051" y="2719085"/>
            <a:ext cx="4133425" cy="3615056"/>
          </a:xfrm>
          <a:prstGeom prst="rect">
            <a:avLst/>
          </a:prstGeom>
        </p:spPr>
      </p:pic>
      <p:pic>
        <p:nvPicPr>
          <p:cNvPr id="3" name="Image 1" descr="preencoded.png"/>
          <p:cNvPicPr>
            <a:picLocks noChangeAspect="1"/>
          </p:cNvPicPr>
          <p:nvPr/>
        </p:nvPicPr>
        <p:blipFill>
          <a:blip r:embed="rId3"/>
          <a:stretch>
            <a:fillRect/>
          </a:stretch>
        </p:blipFill>
        <p:spPr>
          <a:xfrm>
            <a:off x="5305245" y="2719085"/>
            <a:ext cx="4133425" cy="3615056"/>
          </a:xfrm>
          <a:prstGeom prst="rect">
            <a:avLst/>
          </a:prstGeom>
        </p:spPr>
      </p:pic>
      <p:pic>
        <p:nvPicPr>
          <p:cNvPr id="4" name="Image 2" descr="preencoded.png"/>
          <p:cNvPicPr>
            <a:picLocks noChangeAspect="1"/>
          </p:cNvPicPr>
          <p:nvPr/>
        </p:nvPicPr>
        <p:blipFill>
          <a:blip r:embed="rId3"/>
          <a:stretch>
            <a:fillRect/>
          </a:stretch>
        </p:blipFill>
        <p:spPr>
          <a:xfrm>
            <a:off x="9728440" y="2719085"/>
            <a:ext cx="4133425" cy="3615056"/>
          </a:xfrm>
          <a:prstGeom prst="rect">
            <a:avLst/>
          </a:prstGeom>
        </p:spPr>
      </p:pic>
      <p:pic>
        <p:nvPicPr>
          <p:cNvPr id="5" name="Image 3" descr="preencoded.png"/>
          <p:cNvPicPr>
            <a:picLocks noChangeAspect="1"/>
          </p:cNvPicPr>
          <p:nvPr/>
        </p:nvPicPr>
        <p:blipFill>
          <a:blip r:embed="rId4"/>
          <a:stretch>
            <a:fillRect/>
          </a:stretch>
        </p:blipFill>
        <p:spPr>
          <a:xfrm>
            <a:off x="768731" y="2719085"/>
            <a:ext cx="163510" cy="3615056"/>
          </a:xfrm>
          <a:prstGeom prst="rect">
            <a:avLst/>
          </a:prstGeom>
        </p:spPr>
      </p:pic>
      <p:pic>
        <p:nvPicPr>
          <p:cNvPr id="6" name="Image 4" descr="preencoded.png"/>
          <p:cNvPicPr>
            <a:picLocks noChangeAspect="1"/>
          </p:cNvPicPr>
          <p:nvPr/>
        </p:nvPicPr>
        <p:blipFill>
          <a:blip r:embed="rId4"/>
          <a:stretch>
            <a:fillRect/>
          </a:stretch>
        </p:blipFill>
        <p:spPr>
          <a:xfrm>
            <a:off x="5191926" y="2719085"/>
            <a:ext cx="163510" cy="3615056"/>
          </a:xfrm>
          <a:prstGeom prst="rect">
            <a:avLst/>
          </a:prstGeom>
        </p:spPr>
      </p:pic>
      <p:pic>
        <p:nvPicPr>
          <p:cNvPr id="7" name="Image 5" descr="preencoded.png"/>
          <p:cNvPicPr>
            <a:picLocks noChangeAspect="1"/>
          </p:cNvPicPr>
          <p:nvPr/>
        </p:nvPicPr>
        <p:blipFill>
          <a:blip r:embed="rId4"/>
          <a:stretch>
            <a:fillRect/>
          </a:stretch>
        </p:blipFill>
        <p:spPr>
          <a:xfrm>
            <a:off x="9615120" y="2719085"/>
            <a:ext cx="163510" cy="3615056"/>
          </a:xfrm>
          <a:prstGeom prst="rect">
            <a:avLst/>
          </a:prstGeom>
        </p:spPr>
      </p:pic>
      <p:sp>
        <p:nvSpPr>
          <p:cNvPr id="8" name="Text 0"/>
          <p:cNvSpPr/>
          <p:nvPr/>
        </p:nvSpPr>
        <p:spPr>
          <a:xfrm>
            <a:off x="793826" y="1922122"/>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Primary Materials for the Case Studies</a:t>
            </a:r>
            <a:endParaRPr lang="en-US" sz="3572" dirty="0"/>
          </a:p>
        </p:txBody>
      </p:sp>
      <p:sp>
        <p:nvSpPr>
          <p:cNvPr id="9" name="Text 1"/>
          <p:cNvSpPr/>
          <p:nvPr/>
        </p:nvSpPr>
        <p:spPr>
          <a:xfrm>
            <a:off x="1133785" y="2995915"/>
            <a:ext cx="3604861" cy="3047477"/>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European Parliament Multimedia Centre. "Statement by Volodymyr Zelenskyy, President of Ukraine." 1 March 2022. https://multimedia.europarl.europa.eu/en/video/extraordinary-plenary-session-on-the-russian-aggression-against-ukraine-extracts_I219552</a:t>
            </a:r>
            <a:endParaRPr lang="en-US" sz="1786" dirty="0"/>
          </a:p>
        </p:txBody>
      </p:sp>
      <p:sp>
        <p:nvSpPr>
          <p:cNvPr id="10" name="Text 2"/>
          <p:cNvSpPr/>
          <p:nvPr/>
        </p:nvSpPr>
        <p:spPr>
          <a:xfrm>
            <a:off x="5556980" y="2995915"/>
            <a:ext cx="3604861" cy="2367167"/>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European Commission. "2022 State of the Union Address by President von der Leyen." 13 September 2022. https://ec.europa.eu/commission/presscorner/detail/ov/speech_22_5493</a:t>
            </a:r>
            <a:endParaRPr lang="en-US" sz="1786" dirty="0"/>
          </a:p>
        </p:txBody>
      </p:sp>
      <p:sp>
        <p:nvSpPr>
          <p:cNvPr id="11" name="Text 3"/>
          <p:cNvSpPr/>
          <p:nvPr/>
        </p:nvSpPr>
        <p:spPr>
          <a:xfrm>
            <a:off x="9980174" y="2995915"/>
            <a:ext cx="3604861" cy="2707322"/>
          </a:xfrm>
          <a:prstGeom prst="rect">
            <a:avLst/>
          </a:prstGeom>
          <a:noFill/>
          <a:ln/>
        </p:spPr>
        <p:txBody>
          <a:bodyPr wrap="square" lIns="0" tIns="0" rIns="0" bIns="0" rtlCol="0" anchor="ctr"/>
          <a:lstStyle/>
          <a:p>
            <a:pPr marL="0" indent="0" algn="l">
              <a:lnSpc>
                <a:spcPts val="2858"/>
              </a:lnSpc>
              <a:buNone/>
            </a:pPr>
            <a:r>
              <a:rPr lang="en-US" sz="1786" dirty="0">
                <a:solidFill>
                  <a:srgbClr val="FFFFFF"/>
                </a:solidFill>
                <a:latin typeface="思源黑体-Medium" pitchFamily="34" charset="0"/>
                <a:ea typeface="思源黑体-Medium" pitchFamily="34" charset="-122"/>
                <a:cs typeface="思源黑体-Medium" pitchFamily="34" charset="-120"/>
              </a:rPr>
              <a:t>New Zealand Government, The Beehive. "Statement from Jacinda Ardern on Christchurch mass shooting – 9am 16 March." https://www.beehive.govt.nz/release/statement-jacinda-ardern-christchurch-mass-shooting-%E2%80%93-9am-16-march</a:t>
            </a:r>
            <a:endParaRPr lang="en-US" sz="1786"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Text 0"/>
          <p:cNvSpPr/>
          <p:nvPr/>
        </p:nvSpPr>
        <p:spPr>
          <a:xfrm>
            <a:off x="793826" y="3498796"/>
            <a:ext cx="13042748" cy="1129276"/>
          </a:xfrm>
          <a:prstGeom prst="rect">
            <a:avLst/>
          </a:prstGeom>
          <a:noFill/>
          <a:ln/>
        </p:spPr>
        <p:txBody>
          <a:bodyPr wrap="none" lIns="0" tIns="0" rIns="0" bIns="0" rtlCol="0" anchor="ctr"/>
          <a:lstStyle/>
          <a:p>
            <a:pPr algn="ctr">
              <a:lnSpc>
                <a:spcPts val="7702"/>
              </a:lnSpc>
            </a:pPr>
            <a:r>
              <a:rPr lang="el-GR" sz="6000" b="1" dirty="0" smtClean="0">
                <a:solidFill>
                  <a:schemeClr val="bg1"/>
                </a:solidFill>
              </a:rPr>
              <a:t>Ευχαριστώ</a:t>
            </a:r>
            <a:endParaRPr lang="en-US" sz="60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8731" y="2355992"/>
            <a:ext cx="4246549" cy="2604001"/>
          </a:xfrm>
          <a:prstGeom prst="rect">
            <a:avLst/>
          </a:prstGeom>
        </p:spPr>
      </p:pic>
      <p:pic>
        <p:nvPicPr>
          <p:cNvPr id="3" name="Image 1" descr="preencoded.png"/>
          <p:cNvPicPr>
            <a:picLocks noChangeAspect="1"/>
          </p:cNvPicPr>
          <p:nvPr/>
        </p:nvPicPr>
        <p:blipFill>
          <a:blip r:embed="rId3"/>
          <a:stretch>
            <a:fillRect/>
          </a:stretch>
        </p:blipFill>
        <p:spPr>
          <a:xfrm>
            <a:off x="768731" y="5136442"/>
            <a:ext cx="4246549" cy="2604001"/>
          </a:xfrm>
          <a:prstGeom prst="rect">
            <a:avLst/>
          </a:prstGeom>
        </p:spPr>
      </p:pic>
      <p:pic>
        <p:nvPicPr>
          <p:cNvPr id="4" name="Image 2" descr="preencoded.png"/>
          <p:cNvPicPr>
            <a:picLocks noChangeAspect="1"/>
          </p:cNvPicPr>
          <p:nvPr/>
        </p:nvPicPr>
        <p:blipFill>
          <a:blip r:embed="rId4"/>
          <a:stretch>
            <a:fillRect/>
          </a:stretch>
        </p:blipFill>
        <p:spPr>
          <a:xfrm>
            <a:off x="5191730" y="2355992"/>
            <a:ext cx="4246745" cy="2604001"/>
          </a:xfrm>
          <a:prstGeom prst="rect">
            <a:avLst/>
          </a:prstGeom>
        </p:spPr>
      </p:pic>
      <p:pic>
        <p:nvPicPr>
          <p:cNvPr id="5" name="Image 3" descr="preencoded.png"/>
          <p:cNvPicPr>
            <a:picLocks noChangeAspect="1"/>
          </p:cNvPicPr>
          <p:nvPr/>
        </p:nvPicPr>
        <p:blipFill>
          <a:blip r:embed="rId4"/>
          <a:stretch>
            <a:fillRect/>
          </a:stretch>
        </p:blipFill>
        <p:spPr>
          <a:xfrm>
            <a:off x="5191730" y="5136442"/>
            <a:ext cx="4246745" cy="2604001"/>
          </a:xfrm>
          <a:prstGeom prst="rect">
            <a:avLst/>
          </a:prstGeom>
        </p:spPr>
      </p:pic>
      <p:pic>
        <p:nvPicPr>
          <p:cNvPr id="6" name="Image 4" descr="preencoded.png"/>
          <p:cNvPicPr>
            <a:picLocks noChangeAspect="1"/>
          </p:cNvPicPr>
          <p:nvPr/>
        </p:nvPicPr>
        <p:blipFill>
          <a:blip r:embed="rId3"/>
          <a:stretch>
            <a:fillRect/>
          </a:stretch>
        </p:blipFill>
        <p:spPr>
          <a:xfrm>
            <a:off x="9614924" y="2355992"/>
            <a:ext cx="4246549" cy="2604001"/>
          </a:xfrm>
          <a:prstGeom prst="rect">
            <a:avLst/>
          </a:prstGeom>
        </p:spPr>
      </p:pic>
      <p:pic>
        <p:nvPicPr>
          <p:cNvPr id="7" name="Image 5" descr="preencoded.png"/>
          <p:cNvPicPr>
            <a:picLocks noChangeAspect="1"/>
          </p:cNvPicPr>
          <p:nvPr/>
        </p:nvPicPr>
        <p:blipFill>
          <a:blip r:embed="rId5"/>
          <a:stretch>
            <a:fillRect/>
          </a:stretch>
        </p:blipFill>
        <p:spPr>
          <a:xfrm>
            <a:off x="1045561" y="3539771"/>
            <a:ext cx="3692890" cy="1143392"/>
          </a:xfrm>
          <a:prstGeom prst="rect">
            <a:avLst/>
          </a:prstGeom>
        </p:spPr>
      </p:pic>
      <p:pic>
        <p:nvPicPr>
          <p:cNvPr id="8" name="Image 6" descr="preencoded.png"/>
          <p:cNvPicPr>
            <a:picLocks noChangeAspect="1"/>
          </p:cNvPicPr>
          <p:nvPr/>
        </p:nvPicPr>
        <p:blipFill>
          <a:blip r:embed="rId5"/>
          <a:stretch>
            <a:fillRect/>
          </a:stretch>
        </p:blipFill>
        <p:spPr>
          <a:xfrm>
            <a:off x="1045561" y="6320221"/>
            <a:ext cx="3692890" cy="1143392"/>
          </a:xfrm>
          <a:prstGeom prst="rect">
            <a:avLst/>
          </a:prstGeom>
        </p:spPr>
      </p:pic>
      <p:pic>
        <p:nvPicPr>
          <p:cNvPr id="9" name="Image 7" descr="preencoded.png"/>
          <p:cNvPicPr>
            <a:picLocks noChangeAspect="1"/>
          </p:cNvPicPr>
          <p:nvPr/>
        </p:nvPicPr>
        <p:blipFill>
          <a:blip r:embed="rId5"/>
          <a:stretch>
            <a:fillRect/>
          </a:stretch>
        </p:blipFill>
        <p:spPr>
          <a:xfrm>
            <a:off x="5468559" y="3539771"/>
            <a:ext cx="3693086" cy="1143392"/>
          </a:xfrm>
          <a:prstGeom prst="rect">
            <a:avLst/>
          </a:prstGeom>
        </p:spPr>
      </p:pic>
      <p:pic>
        <p:nvPicPr>
          <p:cNvPr id="10" name="Image 8" descr="preencoded.png"/>
          <p:cNvPicPr>
            <a:picLocks noChangeAspect="1"/>
          </p:cNvPicPr>
          <p:nvPr/>
        </p:nvPicPr>
        <p:blipFill>
          <a:blip r:embed="rId5"/>
          <a:stretch>
            <a:fillRect/>
          </a:stretch>
        </p:blipFill>
        <p:spPr>
          <a:xfrm>
            <a:off x="5468559" y="6320221"/>
            <a:ext cx="3693086" cy="1143392"/>
          </a:xfrm>
          <a:prstGeom prst="rect">
            <a:avLst/>
          </a:prstGeom>
        </p:spPr>
      </p:pic>
      <p:pic>
        <p:nvPicPr>
          <p:cNvPr id="11" name="Image 9" descr="preencoded.png"/>
          <p:cNvPicPr>
            <a:picLocks noChangeAspect="1"/>
          </p:cNvPicPr>
          <p:nvPr/>
        </p:nvPicPr>
        <p:blipFill>
          <a:blip r:embed="rId5"/>
          <a:stretch>
            <a:fillRect/>
          </a:stretch>
        </p:blipFill>
        <p:spPr>
          <a:xfrm>
            <a:off x="9891753" y="3539771"/>
            <a:ext cx="3692890" cy="1143392"/>
          </a:xfrm>
          <a:prstGeom prst="rect">
            <a:avLst/>
          </a:prstGeom>
        </p:spPr>
      </p:pic>
      <p:pic>
        <p:nvPicPr>
          <p:cNvPr id="12" name="Image 10" descr="preencoded.png"/>
          <p:cNvPicPr>
            <a:picLocks noChangeAspect="1"/>
          </p:cNvPicPr>
          <p:nvPr/>
        </p:nvPicPr>
        <p:blipFill>
          <a:blip r:embed="rId6"/>
          <a:stretch>
            <a:fillRect/>
          </a:stretch>
        </p:blipFill>
        <p:spPr>
          <a:xfrm>
            <a:off x="1045561" y="2632821"/>
            <a:ext cx="680310" cy="680310"/>
          </a:xfrm>
          <a:prstGeom prst="rect">
            <a:avLst/>
          </a:prstGeom>
        </p:spPr>
      </p:pic>
      <p:pic>
        <p:nvPicPr>
          <p:cNvPr id="13" name="Image 11" descr="preencoded.png"/>
          <p:cNvPicPr>
            <a:picLocks noChangeAspect="1"/>
          </p:cNvPicPr>
          <p:nvPr/>
        </p:nvPicPr>
        <p:blipFill>
          <a:blip r:embed="rId6"/>
          <a:stretch>
            <a:fillRect/>
          </a:stretch>
        </p:blipFill>
        <p:spPr>
          <a:xfrm>
            <a:off x="1045561" y="5413272"/>
            <a:ext cx="680310" cy="680310"/>
          </a:xfrm>
          <a:prstGeom prst="rect">
            <a:avLst/>
          </a:prstGeom>
        </p:spPr>
      </p:pic>
      <p:pic>
        <p:nvPicPr>
          <p:cNvPr id="14" name="Image 12" descr="preencoded.png"/>
          <p:cNvPicPr>
            <a:picLocks noChangeAspect="1"/>
          </p:cNvPicPr>
          <p:nvPr/>
        </p:nvPicPr>
        <p:blipFill>
          <a:blip r:embed="rId6"/>
          <a:stretch>
            <a:fillRect/>
          </a:stretch>
        </p:blipFill>
        <p:spPr>
          <a:xfrm>
            <a:off x="5468559" y="2632821"/>
            <a:ext cx="680310" cy="680310"/>
          </a:xfrm>
          <a:prstGeom prst="rect">
            <a:avLst/>
          </a:prstGeom>
        </p:spPr>
      </p:pic>
      <p:pic>
        <p:nvPicPr>
          <p:cNvPr id="15" name="Image 13" descr="preencoded.png"/>
          <p:cNvPicPr>
            <a:picLocks noChangeAspect="1"/>
          </p:cNvPicPr>
          <p:nvPr/>
        </p:nvPicPr>
        <p:blipFill>
          <a:blip r:embed="rId6"/>
          <a:stretch>
            <a:fillRect/>
          </a:stretch>
        </p:blipFill>
        <p:spPr>
          <a:xfrm>
            <a:off x="5468559" y="5413272"/>
            <a:ext cx="680310" cy="680310"/>
          </a:xfrm>
          <a:prstGeom prst="rect">
            <a:avLst/>
          </a:prstGeom>
        </p:spPr>
      </p:pic>
      <p:pic>
        <p:nvPicPr>
          <p:cNvPr id="16" name="Image 14" descr="preencoded.png"/>
          <p:cNvPicPr>
            <a:picLocks noChangeAspect="1"/>
          </p:cNvPicPr>
          <p:nvPr/>
        </p:nvPicPr>
        <p:blipFill>
          <a:blip r:embed="rId6"/>
          <a:stretch>
            <a:fillRect/>
          </a:stretch>
        </p:blipFill>
        <p:spPr>
          <a:xfrm>
            <a:off x="9891753" y="2632821"/>
            <a:ext cx="680310" cy="680310"/>
          </a:xfrm>
          <a:prstGeom prst="rect">
            <a:avLst/>
          </a:prstGeom>
        </p:spPr>
      </p:pic>
      <p:sp>
        <p:nvSpPr>
          <p:cNvPr id="17"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Why This Lecture Needs Multiple Concepts</a:t>
            </a:r>
            <a:endParaRPr lang="en-US" sz="3572" dirty="0"/>
          </a:p>
        </p:txBody>
      </p:sp>
      <p:sp>
        <p:nvSpPr>
          <p:cNvPr id="18" name="Text 1"/>
          <p:cNvSpPr/>
          <p:nvPr/>
        </p:nvSpPr>
        <p:spPr>
          <a:xfrm>
            <a:off x="793826" y="1445709"/>
            <a:ext cx="13042748"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lecture works only if students can move from definition to diagnosis. They need a conceptual ladder before they analyse any speech or leader.</a:t>
            </a:r>
            <a:endParaRPr lang="en-US" sz="1786" dirty="0"/>
          </a:p>
        </p:txBody>
      </p:sp>
      <p:sp>
        <p:nvSpPr>
          <p:cNvPr id="20" name="Text 2"/>
          <p:cNvSpPr/>
          <p:nvPr/>
        </p:nvSpPr>
        <p:spPr>
          <a:xfrm>
            <a:off x="1045561" y="3539771"/>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Legitimacy</a:t>
            </a:r>
            <a:endParaRPr lang="en-US" sz="2233" dirty="0"/>
          </a:p>
        </p:txBody>
      </p:sp>
      <p:sp>
        <p:nvSpPr>
          <p:cNvPr id="21" name="Text 3"/>
          <p:cNvSpPr/>
          <p:nvPr/>
        </p:nvSpPr>
        <p:spPr>
          <a:xfrm>
            <a:off x="1045561" y="4002853"/>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makes power appear rightful?</a:t>
            </a:r>
            <a:endParaRPr lang="en-US" sz="1786" dirty="0"/>
          </a:p>
        </p:txBody>
      </p:sp>
      <p:sp>
        <p:nvSpPr>
          <p:cNvPr id="24" name="Text 4"/>
          <p:cNvSpPr/>
          <p:nvPr/>
        </p:nvSpPr>
        <p:spPr>
          <a:xfrm>
            <a:off x="1045561" y="6320221"/>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Psychological authority</a:t>
            </a:r>
            <a:endParaRPr lang="en-US" sz="2233" dirty="0"/>
          </a:p>
        </p:txBody>
      </p:sp>
      <p:sp>
        <p:nvSpPr>
          <p:cNvPr id="25" name="Text 5"/>
          <p:cNvSpPr/>
          <p:nvPr/>
        </p:nvSpPr>
        <p:spPr>
          <a:xfrm>
            <a:off x="5468559" y="3539771"/>
            <a:ext cx="3693086"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Authority</a:t>
            </a:r>
            <a:endParaRPr lang="en-US" sz="2233" dirty="0"/>
          </a:p>
        </p:txBody>
      </p:sp>
      <p:sp>
        <p:nvSpPr>
          <p:cNvPr id="26" name="Text 6"/>
          <p:cNvSpPr/>
          <p:nvPr/>
        </p:nvSpPr>
        <p:spPr>
          <a:xfrm>
            <a:off x="5468559" y="4002853"/>
            <a:ext cx="3693086"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what kind of leadership is being recognized?</a:t>
            </a:r>
            <a:endParaRPr lang="en-US" sz="1786" dirty="0"/>
          </a:p>
        </p:txBody>
      </p:sp>
      <p:sp>
        <p:nvSpPr>
          <p:cNvPr id="27" name="Text 7"/>
          <p:cNvSpPr/>
          <p:nvPr/>
        </p:nvSpPr>
        <p:spPr>
          <a:xfrm>
            <a:off x="1045561" y="6783303"/>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why does this leader seem able to carry collective anxiety?</a:t>
            </a:r>
            <a:endParaRPr lang="en-US" sz="1786" dirty="0"/>
          </a:p>
        </p:txBody>
      </p:sp>
      <p:sp>
        <p:nvSpPr>
          <p:cNvPr id="29" name="Text 8"/>
          <p:cNvSpPr/>
          <p:nvPr/>
        </p:nvSpPr>
        <p:spPr>
          <a:xfrm>
            <a:off x="5468559" y="6320221"/>
            <a:ext cx="3693086"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Application</a:t>
            </a:r>
            <a:endParaRPr lang="en-US" sz="2233" dirty="0"/>
          </a:p>
        </p:txBody>
      </p:sp>
      <p:sp>
        <p:nvSpPr>
          <p:cNvPr id="30" name="Text 9"/>
          <p:cNvSpPr/>
          <p:nvPr/>
        </p:nvSpPr>
        <p:spPr>
          <a:xfrm>
            <a:off x="5468559" y="6783303"/>
            <a:ext cx="3693086"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how can these concepts be used in speech analysis?</a:t>
            </a:r>
            <a:endParaRPr lang="en-US" sz="1786" dirty="0"/>
          </a:p>
        </p:txBody>
      </p:sp>
      <p:sp>
        <p:nvSpPr>
          <p:cNvPr id="32" name="Text 10"/>
          <p:cNvSpPr/>
          <p:nvPr/>
        </p:nvSpPr>
        <p:spPr>
          <a:xfrm>
            <a:off x="9891753" y="3539771"/>
            <a:ext cx="3692890" cy="414068"/>
          </a:xfrm>
          <a:prstGeom prst="rect">
            <a:avLst/>
          </a:prstGeom>
          <a:noFill/>
          <a:ln/>
        </p:spPr>
        <p:txBody>
          <a:bodyPr wrap="none" lIns="0" tIns="0" rIns="0" bIns="0" rtlCol="0" anchor="ctr"/>
          <a:lstStyle/>
          <a:p>
            <a:pPr marL="0" indent="0" algn="l">
              <a:lnSpc>
                <a:spcPts val="2791"/>
              </a:lnSpc>
              <a:buNone/>
            </a:pPr>
            <a:r>
              <a:rPr lang="en-US" sz="2233" dirty="0">
                <a:solidFill>
                  <a:srgbClr val="000000"/>
                </a:solidFill>
                <a:latin typeface="思源黑体-Medium" pitchFamily="34" charset="0"/>
                <a:ea typeface="思源黑体-Medium" pitchFamily="34" charset="-122"/>
                <a:cs typeface="思源黑体-Medium" pitchFamily="34" charset="-120"/>
              </a:rPr>
              <a:t>Communication</a:t>
            </a:r>
            <a:endParaRPr lang="en-US" sz="2233" dirty="0"/>
          </a:p>
        </p:txBody>
      </p:sp>
      <p:sp>
        <p:nvSpPr>
          <p:cNvPr id="33" name="Text 11"/>
          <p:cNvSpPr/>
          <p:nvPr/>
        </p:nvSpPr>
        <p:spPr>
          <a:xfrm>
            <a:off x="9891753" y="4002853"/>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1B3050"/>
                </a:solidFill>
                <a:latin typeface="思源黑体-Medium" pitchFamily="34" charset="0"/>
                <a:ea typeface="思源黑体-Medium" pitchFamily="34" charset="-122"/>
                <a:cs typeface="思源黑体-Medium" pitchFamily="34" charset="-120"/>
              </a:rPr>
              <a:t>how is meaning being produced in public?</a:t>
            </a:r>
            <a:endParaRPr lang="en-US" sz="1786"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2040931"/>
            <a:ext cx="4196555" cy="1813900"/>
          </a:xfrm>
          <a:prstGeom prst="rect">
            <a:avLst/>
          </a:prstGeom>
        </p:spPr>
      </p:pic>
      <p:pic>
        <p:nvPicPr>
          <p:cNvPr id="3" name="Image 1" descr="preencoded.png"/>
          <p:cNvPicPr>
            <a:picLocks noChangeAspect="1"/>
          </p:cNvPicPr>
          <p:nvPr/>
        </p:nvPicPr>
        <p:blipFill>
          <a:blip r:embed="rId4"/>
          <a:stretch>
            <a:fillRect/>
          </a:stretch>
        </p:blipFill>
        <p:spPr>
          <a:xfrm>
            <a:off x="793826" y="4081471"/>
            <a:ext cx="6408054" cy="1133589"/>
          </a:xfrm>
          <a:prstGeom prst="rect">
            <a:avLst/>
          </a:prstGeom>
        </p:spPr>
      </p:pic>
      <p:pic>
        <p:nvPicPr>
          <p:cNvPr id="4" name="Image 2" descr="preencoded.png"/>
          <p:cNvPicPr>
            <a:picLocks noChangeAspect="1"/>
          </p:cNvPicPr>
          <p:nvPr/>
        </p:nvPicPr>
        <p:blipFill>
          <a:blip r:embed="rId3"/>
          <a:stretch>
            <a:fillRect/>
          </a:stretch>
        </p:blipFill>
        <p:spPr>
          <a:xfrm>
            <a:off x="5217021" y="2040931"/>
            <a:ext cx="4196555" cy="1813900"/>
          </a:xfrm>
          <a:prstGeom prst="rect">
            <a:avLst/>
          </a:prstGeom>
        </p:spPr>
      </p:pic>
      <p:pic>
        <p:nvPicPr>
          <p:cNvPr id="5" name="Image 3" descr="preencoded.png"/>
          <p:cNvPicPr>
            <a:picLocks noChangeAspect="1"/>
          </p:cNvPicPr>
          <p:nvPr/>
        </p:nvPicPr>
        <p:blipFill>
          <a:blip r:embed="rId4"/>
          <a:stretch>
            <a:fillRect/>
          </a:stretch>
        </p:blipFill>
        <p:spPr>
          <a:xfrm>
            <a:off x="793826" y="6065350"/>
            <a:ext cx="6408054" cy="1133589"/>
          </a:xfrm>
          <a:prstGeom prst="rect">
            <a:avLst/>
          </a:prstGeom>
        </p:spPr>
      </p:pic>
      <p:pic>
        <p:nvPicPr>
          <p:cNvPr id="6" name="Image 4" descr="preencoded.png"/>
          <p:cNvPicPr>
            <a:picLocks noChangeAspect="1"/>
          </p:cNvPicPr>
          <p:nvPr/>
        </p:nvPicPr>
        <p:blipFill>
          <a:blip r:embed="rId4"/>
          <a:stretch>
            <a:fillRect/>
          </a:stretch>
        </p:blipFill>
        <p:spPr>
          <a:xfrm>
            <a:off x="793826" y="7425579"/>
            <a:ext cx="6408054" cy="1133589"/>
          </a:xfrm>
          <a:prstGeom prst="rect">
            <a:avLst/>
          </a:prstGeom>
        </p:spPr>
      </p:pic>
      <p:pic>
        <p:nvPicPr>
          <p:cNvPr id="7" name="Image 5" descr="preencoded.png"/>
          <p:cNvPicPr>
            <a:picLocks noChangeAspect="1"/>
          </p:cNvPicPr>
          <p:nvPr/>
        </p:nvPicPr>
        <p:blipFill>
          <a:blip r:embed="rId4"/>
          <a:stretch>
            <a:fillRect/>
          </a:stretch>
        </p:blipFill>
        <p:spPr>
          <a:xfrm>
            <a:off x="7428520" y="4081471"/>
            <a:ext cx="6408054" cy="1133589"/>
          </a:xfrm>
          <a:prstGeom prst="rect">
            <a:avLst/>
          </a:prstGeom>
        </p:spPr>
      </p:pic>
      <p:pic>
        <p:nvPicPr>
          <p:cNvPr id="8" name="Image 6" descr="preencoded.png"/>
          <p:cNvPicPr>
            <a:picLocks noChangeAspect="1"/>
          </p:cNvPicPr>
          <p:nvPr/>
        </p:nvPicPr>
        <p:blipFill>
          <a:blip r:embed="rId4"/>
          <a:stretch>
            <a:fillRect/>
          </a:stretch>
        </p:blipFill>
        <p:spPr>
          <a:xfrm>
            <a:off x="7428520" y="6065350"/>
            <a:ext cx="6408054" cy="1133589"/>
          </a:xfrm>
          <a:prstGeom prst="rect">
            <a:avLst/>
          </a:prstGeom>
        </p:spPr>
      </p:pic>
      <p:pic>
        <p:nvPicPr>
          <p:cNvPr id="9" name="Image 7" descr="preencoded.png"/>
          <p:cNvPicPr>
            <a:picLocks noChangeAspect="1"/>
          </p:cNvPicPr>
          <p:nvPr/>
        </p:nvPicPr>
        <p:blipFill>
          <a:blip r:embed="rId3"/>
          <a:stretch>
            <a:fillRect/>
          </a:stretch>
        </p:blipFill>
        <p:spPr>
          <a:xfrm>
            <a:off x="9640215" y="2040931"/>
            <a:ext cx="4196555" cy="1813900"/>
          </a:xfrm>
          <a:prstGeom prst="rect">
            <a:avLst/>
          </a:prstGeom>
        </p:spPr>
      </p:pic>
      <p:pic>
        <p:nvPicPr>
          <p:cNvPr id="10" name="Image 8" descr="preencoded.png"/>
          <p:cNvPicPr>
            <a:picLocks noChangeAspect="1"/>
          </p:cNvPicPr>
          <p:nvPr/>
        </p:nvPicPr>
        <p:blipFill>
          <a:blip r:embed="rId4"/>
          <a:stretch>
            <a:fillRect/>
          </a:stretch>
        </p:blipFill>
        <p:spPr>
          <a:xfrm>
            <a:off x="7428520" y="7425579"/>
            <a:ext cx="6408054" cy="1133589"/>
          </a:xfrm>
          <a:prstGeom prst="rect">
            <a:avLst/>
          </a:prstGeom>
        </p:spPr>
      </p:pic>
      <p:sp>
        <p:nvSpPr>
          <p:cNvPr id="11" name="Text 0"/>
          <p:cNvSpPr/>
          <p:nvPr/>
        </p:nvSpPr>
        <p:spPr>
          <a:xfrm>
            <a:off x="793826" y="623651"/>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Learning Objectives and Analytical Outcomes</a:t>
            </a:r>
            <a:endParaRPr lang="en-US" sz="3572" dirty="0"/>
          </a:p>
        </p:txBody>
      </p:sp>
      <p:sp>
        <p:nvSpPr>
          <p:cNvPr id="12" name="Text 1"/>
          <p:cNvSpPr/>
          <p:nvPr/>
        </p:nvSpPr>
        <p:spPr>
          <a:xfrm>
            <a:off x="793826" y="1445709"/>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By the end of the session, students should be able to:</a:t>
            </a:r>
            <a:endParaRPr lang="en-US" sz="1786" dirty="0"/>
          </a:p>
        </p:txBody>
      </p:sp>
      <p:sp>
        <p:nvSpPr>
          <p:cNvPr id="13" name="Text 2"/>
          <p:cNvSpPr/>
          <p:nvPr/>
        </p:nvSpPr>
        <p:spPr>
          <a:xfrm>
            <a:off x="1020466" y="2267571"/>
            <a:ext cx="3743276" cy="134670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Define legitimacy, authority, framing, symbolic authority, and psychological authority clearly and distinctly.</a:t>
            </a:r>
            <a:endParaRPr lang="en-US" sz="1786" dirty="0"/>
          </a:p>
        </p:txBody>
      </p:sp>
      <p:sp>
        <p:nvSpPr>
          <p:cNvPr id="14" name="Text 3"/>
          <p:cNvSpPr/>
          <p:nvPr/>
        </p:nvSpPr>
        <p:spPr>
          <a:xfrm>
            <a:off x="1020466" y="4308110"/>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Analyse speeches without confusing personal style with analytical categories.</a:t>
            </a:r>
            <a:endParaRPr lang="en-US" sz="1786" dirty="0"/>
          </a:p>
        </p:txBody>
      </p:sp>
      <p:sp>
        <p:nvSpPr>
          <p:cNvPr id="15" name="Text 4"/>
          <p:cNvSpPr/>
          <p:nvPr/>
        </p:nvSpPr>
        <p:spPr>
          <a:xfrm>
            <a:off x="793826" y="5470127"/>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Students should not:</a:t>
            </a:r>
            <a:endParaRPr lang="en-US" sz="1786" dirty="0"/>
          </a:p>
        </p:txBody>
      </p:sp>
      <p:sp>
        <p:nvSpPr>
          <p:cNvPr id="16" name="Text 5"/>
          <p:cNvSpPr/>
          <p:nvPr/>
        </p:nvSpPr>
        <p:spPr>
          <a:xfrm>
            <a:off x="5443660" y="2267571"/>
            <a:ext cx="3743276" cy="1006546"/>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Identify how communication helps produce public recognition of leadership.</a:t>
            </a:r>
            <a:endParaRPr lang="en-US" sz="1786" dirty="0"/>
          </a:p>
        </p:txBody>
      </p:sp>
      <p:sp>
        <p:nvSpPr>
          <p:cNvPr id="17" name="Text 6"/>
          <p:cNvSpPr/>
          <p:nvPr/>
        </p:nvSpPr>
        <p:spPr>
          <a:xfrm>
            <a:off x="1020466" y="6291990"/>
            <a:ext cx="5954775" cy="326235"/>
          </a:xfrm>
          <a:prstGeom prst="rect">
            <a:avLst/>
          </a:prstGeom>
          <a:noFill/>
          <a:ln/>
        </p:spPr>
        <p:txBody>
          <a:bodyPr wrap="non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Reduce legitimacy to popularity or election results.</a:t>
            </a:r>
            <a:endParaRPr lang="en-US" sz="1786" dirty="0"/>
          </a:p>
        </p:txBody>
      </p:sp>
      <p:sp>
        <p:nvSpPr>
          <p:cNvPr id="18" name="Text 7"/>
          <p:cNvSpPr/>
          <p:nvPr/>
        </p:nvSpPr>
        <p:spPr>
          <a:xfrm>
            <a:off x="1020466" y="7652218"/>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Confuse empathy with weakness, or calmness with mere image management.</a:t>
            </a:r>
            <a:endParaRPr lang="en-US" sz="1786" dirty="0"/>
          </a:p>
        </p:txBody>
      </p:sp>
      <p:sp>
        <p:nvSpPr>
          <p:cNvPr id="19" name="Text 8"/>
          <p:cNvSpPr/>
          <p:nvPr/>
        </p:nvSpPr>
        <p:spPr>
          <a:xfrm>
            <a:off x="7655159" y="4308110"/>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Compare different leadership performances in democratic and crisis contexts.</a:t>
            </a:r>
            <a:endParaRPr lang="en-US" sz="1786" dirty="0"/>
          </a:p>
        </p:txBody>
      </p:sp>
      <p:sp>
        <p:nvSpPr>
          <p:cNvPr id="20" name="Text 9"/>
          <p:cNvSpPr/>
          <p:nvPr/>
        </p:nvSpPr>
        <p:spPr>
          <a:xfrm>
            <a:off x="7655159" y="6291990"/>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Treat "charisma" as a catch-all explanation for leadership effectiveness.</a:t>
            </a:r>
            <a:endParaRPr lang="en-US" sz="1786" dirty="0"/>
          </a:p>
        </p:txBody>
      </p:sp>
      <p:sp>
        <p:nvSpPr>
          <p:cNvPr id="21" name="Text 10"/>
          <p:cNvSpPr/>
          <p:nvPr/>
        </p:nvSpPr>
        <p:spPr>
          <a:xfrm>
            <a:off x="9866854" y="2267571"/>
            <a:ext cx="3743276" cy="1006546"/>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Distinguish institutional, moral, symbolic, rhetorical, and psychological bases of legitimacy.</a:t>
            </a:r>
            <a:endParaRPr lang="en-US" sz="1786" dirty="0"/>
          </a:p>
        </p:txBody>
      </p:sp>
      <p:sp>
        <p:nvSpPr>
          <p:cNvPr id="22" name="Text 11"/>
          <p:cNvSpPr/>
          <p:nvPr/>
        </p:nvSpPr>
        <p:spPr>
          <a:xfrm>
            <a:off x="7655159" y="7652218"/>
            <a:ext cx="5954775" cy="666391"/>
          </a:xfrm>
          <a:prstGeom prst="rect">
            <a:avLst/>
          </a:prstGeom>
          <a:noFill/>
          <a:ln/>
        </p:spPr>
        <p:txBody>
          <a:bodyPr wrap="square" lIns="0" tIns="0" rIns="0" bIns="0" rtlCol="0" anchor="ctr"/>
          <a:lstStyle/>
          <a:p>
            <a:pPr marL="0" indent="0" algn="l">
              <a:lnSpc>
                <a:spcPts val="2858"/>
              </a:lnSpc>
              <a:buNone/>
            </a:pPr>
            <a:r>
              <a:rPr lang="en-US" sz="1786" dirty="0">
                <a:solidFill>
                  <a:srgbClr val="000000"/>
                </a:solidFill>
                <a:latin typeface="思源黑体-Medium" pitchFamily="34" charset="0"/>
                <a:ea typeface="思源黑体-Medium" pitchFamily="34" charset="-122"/>
                <a:cs typeface="思源黑体-Medium" pitchFamily="34" charset="-120"/>
              </a:rPr>
              <a:t>Describe speeches impressionistically without analytical criteria.</a:t>
            </a:r>
            <a:endParaRPr lang="en-US" sz="1786"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655899" y="0"/>
            <a:ext cx="4974305" cy="8676605"/>
          </a:xfrm>
          <a:prstGeom prst="rect">
            <a:avLst/>
          </a:prstGeom>
        </p:spPr>
      </p:pic>
      <p:pic>
        <p:nvPicPr>
          <p:cNvPr id="3" name="Image 1" descr="preencoded.png"/>
          <p:cNvPicPr>
            <a:picLocks noChangeAspect="1"/>
          </p:cNvPicPr>
          <p:nvPr/>
        </p:nvPicPr>
        <p:blipFill>
          <a:blip r:embed="rId4"/>
          <a:stretch>
            <a:fillRect/>
          </a:stretch>
        </p:blipFill>
        <p:spPr>
          <a:xfrm>
            <a:off x="793826" y="2976309"/>
            <a:ext cx="2538323" cy="3886200"/>
          </a:xfrm>
          <a:prstGeom prst="rect">
            <a:avLst/>
          </a:prstGeom>
        </p:spPr>
      </p:pic>
      <p:pic>
        <p:nvPicPr>
          <p:cNvPr id="4" name="Image 2" descr="preencoded.png"/>
          <p:cNvPicPr>
            <a:picLocks noChangeAspect="1"/>
          </p:cNvPicPr>
          <p:nvPr/>
        </p:nvPicPr>
        <p:blipFill>
          <a:blip r:embed="rId4"/>
          <a:stretch>
            <a:fillRect/>
          </a:stretch>
        </p:blipFill>
        <p:spPr>
          <a:xfrm>
            <a:off x="3558788" y="2976309"/>
            <a:ext cx="2538323" cy="3886200"/>
          </a:xfrm>
          <a:prstGeom prst="rect">
            <a:avLst/>
          </a:prstGeom>
        </p:spPr>
      </p:pic>
      <p:pic>
        <p:nvPicPr>
          <p:cNvPr id="5" name="Image 3" descr="preencoded.png"/>
          <p:cNvPicPr>
            <a:picLocks noChangeAspect="1"/>
          </p:cNvPicPr>
          <p:nvPr/>
        </p:nvPicPr>
        <p:blipFill>
          <a:blip r:embed="rId4"/>
          <a:stretch>
            <a:fillRect/>
          </a:stretch>
        </p:blipFill>
        <p:spPr>
          <a:xfrm>
            <a:off x="6323750" y="2976309"/>
            <a:ext cx="2538323" cy="3886200"/>
          </a:xfrm>
          <a:prstGeom prst="rect">
            <a:avLst/>
          </a:prstGeom>
        </p:spPr>
      </p:pic>
      <p:pic>
        <p:nvPicPr>
          <p:cNvPr id="6" name="Image 4" descr="preencoded.png"/>
          <p:cNvPicPr>
            <a:picLocks noChangeAspect="1"/>
          </p:cNvPicPr>
          <p:nvPr/>
        </p:nvPicPr>
        <p:blipFill>
          <a:blip r:embed="rId5"/>
          <a:stretch>
            <a:fillRect/>
          </a:stretch>
        </p:blipFill>
        <p:spPr>
          <a:xfrm>
            <a:off x="768731" y="3348029"/>
            <a:ext cx="2588513" cy="3539575"/>
          </a:xfrm>
          <a:prstGeom prst="rect">
            <a:avLst/>
          </a:prstGeom>
        </p:spPr>
      </p:pic>
      <p:pic>
        <p:nvPicPr>
          <p:cNvPr id="7" name="Image 5" descr="preencoded.png"/>
          <p:cNvPicPr>
            <a:picLocks noChangeAspect="1"/>
          </p:cNvPicPr>
          <p:nvPr/>
        </p:nvPicPr>
        <p:blipFill>
          <a:blip r:embed="rId5"/>
          <a:stretch>
            <a:fillRect/>
          </a:stretch>
        </p:blipFill>
        <p:spPr>
          <a:xfrm>
            <a:off x="3533693" y="3348029"/>
            <a:ext cx="2588513" cy="3539575"/>
          </a:xfrm>
          <a:prstGeom prst="rect">
            <a:avLst/>
          </a:prstGeom>
        </p:spPr>
      </p:pic>
      <p:pic>
        <p:nvPicPr>
          <p:cNvPr id="8" name="Image 6" descr="preencoded.png"/>
          <p:cNvPicPr>
            <a:picLocks noChangeAspect="1"/>
          </p:cNvPicPr>
          <p:nvPr/>
        </p:nvPicPr>
        <p:blipFill>
          <a:blip r:embed="rId5"/>
          <a:stretch>
            <a:fillRect/>
          </a:stretch>
        </p:blipFill>
        <p:spPr>
          <a:xfrm>
            <a:off x="6298655" y="3348029"/>
            <a:ext cx="2588513" cy="3539575"/>
          </a:xfrm>
          <a:prstGeom prst="rect">
            <a:avLst/>
          </a:prstGeom>
        </p:spPr>
      </p:pic>
      <p:pic>
        <p:nvPicPr>
          <p:cNvPr id="9" name="Image 7" descr="preencoded.png"/>
          <p:cNvPicPr>
            <a:picLocks noChangeAspect="1"/>
          </p:cNvPicPr>
          <p:nvPr/>
        </p:nvPicPr>
        <p:blipFill>
          <a:blip r:embed="rId6"/>
          <a:stretch>
            <a:fillRect/>
          </a:stretch>
        </p:blipFill>
        <p:spPr>
          <a:xfrm>
            <a:off x="768731" y="3234710"/>
            <a:ext cx="2588513" cy="163510"/>
          </a:xfrm>
          <a:prstGeom prst="rect">
            <a:avLst/>
          </a:prstGeom>
        </p:spPr>
      </p:pic>
      <p:pic>
        <p:nvPicPr>
          <p:cNvPr id="10" name="Image 8" descr="preencoded.png"/>
          <p:cNvPicPr>
            <a:picLocks noChangeAspect="1"/>
          </p:cNvPicPr>
          <p:nvPr/>
        </p:nvPicPr>
        <p:blipFill>
          <a:blip r:embed="rId6"/>
          <a:stretch>
            <a:fillRect/>
          </a:stretch>
        </p:blipFill>
        <p:spPr>
          <a:xfrm>
            <a:off x="3533693" y="3234710"/>
            <a:ext cx="2588513" cy="163510"/>
          </a:xfrm>
          <a:prstGeom prst="rect">
            <a:avLst/>
          </a:prstGeom>
        </p:spPr>
      </p:pic>
      <p:pic>
        <p:nvPicPr>
          <p:cNvPr id="11" name="Image 9" descr="preencoded.png"/>
          <p:cNvPicPr>
            <a:picLocks noChangeAspect="1"/>
          </p:cNvPicPr>
          <p:nvPr/>
        </p:nvPicPr>
        <p:blipFill>
          <a:blip r:embed="rId6"/>
          <a:stretch>
            <a:fillRect/>
          </a:stretch>
        </p:blipFill>
        <p:spPr>
          <a:xfrm>
            <a:off x="6298655" y="3234710"/>
            <a:ext cx="2588513" cy="163510"/>
          </a:xfrm>
          <a:prstGeom prst="rect">
            <a:avLst/>
          </a:prstGeom>
        </p:spPr>
      </p:pic>
      <p:pic>
        <p:nvPicPr>
          <p:cNvPr id="12" name="Image 10" descr="preencoded.png"/>
          <p:cNvPicPr>
            <a:picLocks noChangeAspect="1"/>
          </p:cNvPicPr>
          <p:nvPr/>
        </p:nvPicPr>
        <p:blipFill>
          <a:blip r:embed="rId7"/>
          <a:stretch>
            <a:fillRect/>
          </a:stretch>
        </p:blipFill>
        <p:spPr>
          <a:xfrm>
            <a:off x="1722734" y="2976309"/>
            <a:ext cx="680310" cy="680310"/>
          </a:xfrm>
          <a:prstGeom prst="rect">
            <a:avLst/>
          </a:prstGeom>
        </p:spPr>
      </p:pic>
      <p:pic>
        <p:nvPicPr>
          <p:cNvPr id="13" name="Image 11" descr="preencoded.png"/>
          <p:cNvPicPr>
            <a:picLocks noChangeAspect="1"/>
          </p:cNvPicPr>
          <p:nvPr/>
        </p:nvPicPr>
        <p:blipFill>
          <a:blip r:embed="rId7"/>
          <a:stretch>
            <a:fillRect/>
          </a:stretch>
        </p:blipFill>
        <p:spPr>
          <a:xfrm>
            <a:off x="4487696" y="2976309"/>
            <a:ext cx="680310" cy="680310"/>
          </a:xfrm>
          <a:prstGeom prst="rect">
            <a:avLst/>
          </a:prstGeom>
        </p:spPr>
      </p:pic>
      <p:pic>
        <p:nvPicPr>
          <p:cNvPr id="14" name="Image 12" descr="preencoded.png"/>
          <p:cNvPicPr>
            <a:picLocks noChangeAspect="1"/>
          </p:cNvPicPr>
          <p:nvPr/>
        </p:nvPicPr>
        <p:blipFill>
          <a:blip r:embed="rId7"/>
          <a:stretch>
            <a:fillRect/>
          </a:stretch>
        </p:blipFill>
        <p:spPr>
          <a:xfrm>
            <a:off x="7252658" y="2976309"/>
            <a:ext cx="680310" cy="680310"/>
          </a:xfrm>
          <a:prstGeom prst="rect">
            <a:avLst/>
          </a:prstGeom>
        </p:spPr>
      </p:pic>
      <p:sp>
        <p:nvSpPr>
          <p:cNvPr id="15" name="Text 0"/>
          <p:cNvSpPr/>
          <p:nvPr/>
        </p:nvSpPr>
        <p:spPr>
          <a:xfrm>
            <a:off x="793826" y="623651"/>
            <a:ext cx="8068247"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The Core Problem</a:t>
            </a:r>
            <a:endParaRPr lang="en-US" sz="3572" dirty="0"/>
          </a:p>
        </p:txBody>
      </p:sp>
      <p:sp>
        <p:nvSpPr>
          <p:cNvPr id="16" name="Text 1"/>
          <p:cNvSpPr/>
          <p:nvPr/>
        </p:nvSpPr>
        <p:spPr>
          <a:xfrm>
            <a:off x="793826" y="1445709"/>
            <a:ext cx="8068247"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How do political leaders become publicly recognizable as credible, authoritative, and legitimate?</a:t>
            </a:r>
            <a:endParaRPr lang="en-US" sz="1786" dirty="0"/>
          </a:p>
        </p:txBody>
      </p:sp>
      <p:sp>
        <p:nvSpPr>
          <p:cNvPr id="17" name="Text 2"/>
          <p:cNvSpPr/>
          <p:nvPr/>
        </p:nvSpPr>
        <p:spPr>
          <a:xfrm>
            <a:off x="793826" y="2381087"/>
            <a:ext cx="8068247"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emerges from three converging dimensions:</a:t>
            </a:r>
            <a:endParaRPr lang="en-US" sz="1786" dirty="0"/>
          </a:p>
        </p:txBody>
      </p:sp>
      <p:pic>
        <p:nvPicPr>
          <p:cNvPr id="18" name="Image 13" descr="preencoded.png"/>
          <p:cNvPicPr>
            <a:picLocks noChangeAspect="1"/>
          </p:cNvPicPr>
          <p:nvPr/>
        </p:nvPicPr>
        <p:blipFill>
          <a:blip r:embed="rId8"/>
          <a:stretch>
            <a:fillRect/>
          </a:stretch>
        </p:blipFill>
        <p:spPr>
          <a:xfrm>
            <a:off x="1909771" y="3112371"/>
            <a:ext cx="306042" cy="408186"/>
          </a:xfrm>
          <a:prstGeom prst="rect">
            <a:avLst/>
          </a:prstGeom>
        </p:spPr>
      </p:pic>
      <p:sp>
        <p:nvSpPr>
          <p:cNvPr id="19" name="Text 3"/>
          <p:cNvSpPr/>
          <p:nvPr/>
        </p:nvSpPr>
        <p:spPr>
          <a:xfrm>
            <a:off x="1045561" y="3738375"/>
            <a:ext cx="2034854"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Institutional dimension</a:t>
            </a:r>
            <a:endParaRPr lang="en-US" sz="2233" dirty="0"/>
          </a:p>
        </p:txBody>
      </p:sp>
      <p:sp>
        <p:nvSpPr>
          <p:cNvPr id="20" name="Text 4"/>
          <p:cNvSpPr/>
          <p:nvPr/>
        </p:nvSpPr>
        <p:spPr>
          <a:xfrm>
            <a:off x="1045561" y="4555727"/>
            <a:ext cx="2034854"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office, mandate, procedure, legal order.</a:t>
            </a:r>
            <a:endParaRPr lang="en-US" sz="1786" dirty="0"/>
          </a:p>
        </p:txBody>
      </p:sp>
      <p:sp>
        <p:nvSpPr>
          <p:cNvPr id="21" name="Text 5"/>
          <p:cNvSpPr/>
          <p:nvPr/>
        </p:nvSpPr>
        <p:spPr>
          <a:xfrm>
            <a:off x="3810523" y="3738375"/>
            <a:ext cx="2034854"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Communicative dimension</a:t>
            </a:r>
            <a:endParaRPr lang="en-US" sz="2233" dirty="0"/>
          </a:p>
        </p:txBody>
      </p:sp>
      <p:pic>
        <p:nvPicPr>
          <p:cNvPr id="22" name="Image 14" descr="preencoded.png"/>
          <p:cNvPicPr>
            <a:picLocks noChangeAspect="1"/>
          </p:cNvPicPr>
          <p:nvPr/>
        </p:nvPicPr>
        <p:blipFill>
          <a:blip r:embed="rId9"/>
          <a:stretch>
            <a:fillRect/>
          </a:stretch>
        </p:blipFill>
        <p:spPr>
          <a:xfrm>
            <a:off x="4623758" y="3112371"/>
            <a:ext cx="408186" cy="408186"/>
          </a:xfrm>
          <a:prstGeom prst="rect">
            <a:avLst/>
          </a:prstGeom>
        </p:spPr>
      </p:pic>
      <p:sp>
        <p:nvSpPr>
          <p:cNvPr id="23" name="Text 6"/>
          <p:cNvSpPr/>
          <p:nvPr/>
        </p:nvSpPr>
        <p:spPr>
          <a:xfrm>
            <a:off x="3810523" y="4555727"/>
            <a:ext cx="2034854"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speech, framing, ethos, public interpretation.</a:t>
            </a:r>
            <a:endParaRPr lang="en-US" sz="1786" dirty="0"/>
          </a:p>
        </p:txBody>
      </p:sp>
      <p:sp>
        <p:nvSpPr>
          <p:cNvPr id="24" name="Text 7"/>
          <p:cNvSpPr/>
          <p:nvPr/>
        </p:nvSpPr>
        <p:spPr>
          <a:xfrm>
            <a:off x="793826" y="7117577"/>
            <a:ext cx="8068247"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The argument of the lecture is that legitimacy is strongest when these dimensions converge.</a:t>
            </a:r>
            <a:endParaRPr lang="en-US" sz="1786" dirty="0"/>
          </a:p>
        </p:txBody>
      </p:sp>
      <p:sp>
        <p:nvSpPr>
          <p:cNvPr id="25" name="Text 8"/>
          <p:cNvSpPr/>
          <p:nvPr/>
        </p:nvSpPr>
        <p:spPr>
          <a:xfrm>
            <a:off x="6575485" y="3738375"/>
            <a:ext cx="2034854" cy="1122610"/>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Psychological and symbolic dimension</a:t>
            </a:r>
            <a:endParaRPr lang="en-US" sz="2233" dirty="0"/>
          </a:p>
        </p:txBody>
      </p:sp>
      <p:pic>
        <p:nvPicPr>
          <p:cNvPr id="26" name="Image 15" descr="preencoded.png"/>
          <p:cNvPicPr>
            <a:picLocks noChangeAspect="1"/>
          </p:cNvPicPr>
          <p:nvPr/>
        </p:nvPicPr>
        <p:blipFill>
          <a:blip r:embed="rId10"/>
          <a:stretch>
            <a:fillRect/>
          </a:stretch>
        </p:blipFill>
        <p:spPr>
          <a:xfrm>
            <a:off x="7388721" y="3112371"/>
            <a:ext cx="408186" cy="408186"/>
          </a:xfrm>
          <a:prstGeom prst="rect">
            <a:avLst/>
          </a:prstGeom>
        </p:spPr>
      </p:pic>
      <p:sp>
        <p:nvSpPr>
          <p:cNvPr id="27" name="Text 9"/>
          <p:cNvSpPr/>
          <p:nvPr/>
        </p:nvSpPr>
        <p:spPr>
          <a:xfrm>
            <a:off x="6575485" y="4909999"/>
            <a:ext cx="2034854" cy="168685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presence, steadiness, conviction, collective meaning.</a:t>
            </a:r>
            <a:endParaRPr lang="en-US" sz="1786"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826" y="6447265"/>
            <a:ext cx="13042748" cy="28232"/>
          </a:xfrm>
          <a:prstGeom prst="rect">
            <a:avLst/>
          </a:prstGeom>
        </p:spPr>
      </p:pic>
      <p:sp>
        <p:nvSpPr>
          <p:cNvPr id="3" name="Text 0"/>
          <p:cNvSpPr/>
          <p:nvPr/>
        </p:nvSpPr>
        <p:spPr>
          <a:xfrm>
            <a:off x="793826" y="3286272"/>
            <a:ext cx="13042748" cy="1129276"/>
          </a:xfrm>
          <a:prstGeom prst="rect">
            <a:avLst/>
          </a:prstGeom>
          <a:noFill/>
          <a:ln/>
        </p:spPr>
        <p:txBody>
          <a:bodyPr wrap="none" lIns="0" tIns="0" rIns="0" bIns="0" rtlCol="0" anchor="ctr"/>
          <a:lstStyle/>
          <a:p>
            <a:pPr marL="0" indent="0" algn="l">
              <a:lnSpc>
                <a:spcPts val="7702"/>
              </a:lnSpc>
              <a:buNone/>
            </a:pPr>
            <a:r>
              <a:rPr lang="en-US" sz="6162" i="1" dirty="0">
                <a:solidFill>
                  <a:srgbClr val="FFFFFF"/>
                </a:solidFill>
                <a:latin typeface="思源黑体-Medium" pitchFamily="34" charset="0"/>
                <a:ea typeface="思源黑体-Medium" pitchFamily="34" charset="-122"/>
                <a:cs typeface="思源黑体-Medium" pitchFamily="34" charset="-120"/>
              </a:rPr>
              <a:t>02</a:t>
            </a:r>
            <a:endParaRPr lang="en-US" sz="6162" dirty="0"/>
          </a:p>
        </p:txBody>
      </p:sp>
      <p:sp>
        <p:nvSpPr>
          <p:cNvPr id="4" name="Text 1"/>
          <p:cNvSpPr/>
          <p:nvPr/>
        </p:nvSpPr>
        <p:spPr>
          <a:xfrm>
            <a:off x="793826" y="4519653"/>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Concepts and Analytical Foundations</a:t>
            </a:r>
            <a:endParaRPr lang="en-US" sz="4465" dirty="0"/>
          </a:p>
        </p:txBody>
      </p:sp>
      <p:sp>
        <p:nvSpPr>
          <p:cNvPr id="5" name="Text 2"/>
          <p:cNvSpPr/>
          <p:nvPr/>
        </p:nvSpPr>
        <p:spPr>
          <a:xfrm>
            <a:off x="793826" y="5483459"/>
            <a:ext cx="13042748" cy="815588"/>
          </a:xfrm>
          <a:prstGeom prst="rect">
            <a:avLst/>
          </a:prstGeom>
          <a:noFill/>
          <a:ln/>
        </p:spPr>
        <p:txBody>
          <a:bodyPr wrap="none" lIns="0" tIns="0" rIns="0" bIns="0" rtlCol="0" anchor="ctr"/>
          <a:lstStyle/>
          <a:p>
            <a:pPr marL="0" indent="0" algn="l">
              <a:lnSpc>
                <a:spcPts val="5581"/>
              </a:lnSpc>
              <a:buNone/>
            </a:pPr>
            <a:r>
              <a:rPr lang="en-US" sz="4465" i="1" dirty="0">
                <a:solidFill>
                  <a:srgbClr val="FFFFFF"/>
                </a:solidFill>
                <a:latin typeface="思源黑体-Medium" pitchFamily="34" charset="0"/>
                <a:ea typeface="思源黑体-Medium" pitchFamily="34" charset="-122"/>
                <a:cs typeface="思源黑体-Medium" pitchFamily="34" charset="-120"/>
              </a:rPr>
              <a:t> </a:t>
            </a:r>
            <a:endParaRPr lang="en-US" sz="446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8731" y="3514872"/>
            <a:ext cx="4246549" cy="3043556"/>
          </a:xfrm>
          <a:prstGeom prst="rect">
            <a:avLst/>
          </a:prstGeom>
        </p:spPr>
      </p:pic>
      <p:pic>
        <p:nvPicPr>
          <p:cNvPr id="3" name="Image 1" descr="preencoded.png"/>
          <p:cNvPicPr>
            <a:picLocks noChangeAspect="1"/>
          </p:cNvPicPr>
          <p:nvPr/>
        </p:nvPicPr>
        <p:blipFill>
          <a:blip r:embed="rId4"/>
          <a:stretch>
            <a:fillRect/>
          </a:stretch>
        </p:blipFill>
        <p:spPr>
          <a:xfrm>
            <a:off x="5191730" y="3514872"/>
            <a:ext cx="4246745" cy="3043556"/>
          </a:xfrm>
          <a:prstGeom prst="rect">
            <a:avLst/>
          </a:prstGeom>
        </p:spPr>
      </p:pic>
      <p:pic>
        <p:nvPicPr>
          <p:cNvPr id="4" name="Image 2" descr="preencoded.png"/>
          <p:cNvPicPr>
            <a:picLocks noChangeAspect="1"/>
          </p:cNvPicPr>
          <p:nvPr/>
        </p:nvPicPr>
        <p:blipFill>
          <a:blip r:embed="rId3"/>
          <a:stretch>
            <a:fillRect/>
          </a:stretch>
        </p:blipFill>
        <p:spPr>
          <a:xfrm>
            <a:off x="9614924" y="3514872"/>
            <a:ext cx="4246549" cy="3043556"/>
          </a:xfrm>
          <a:prstGeom prst="rect">
            <a:avLst/>
          </a:prstGeom>
        </p:spPr>
      </p:pic>
      <p:pic>
        <p:nvPicPr>
          <p:cNvPr id="5" name="Image 3" descr="preencoded.png"/>
          <p:cNvPicPr>
            <a:picLocks noChangeAspect="1"/>
          </p:cNvPicPr>
          <p:nvPr/>
        </p:nvPicPr>
        <p:blipFill>
          <a:blip r:embed="rId5"/>
          <a:stretch>
            <a:fillRect/>
          </a:stretch>
        </p:blipFill>
        <p:spPr>
          <a:xfrm>
            <a:off x="818921" y="4217141"/>
            <a:ext cx="4146169" cy="2291097"/>
          </a:xfrm>
          <a:prstGeom prst="rect">
            <a:avLst/>
          </a:prstGeom>
        </p:spPr>
      </p:pic>
      <p:pic>
        <p:nvPicPr>
          <p:cNvPr id="6" name="Image 4" descr="preencoded.png"/>
          <p:cNvPicPr>
            <a:picLocks noChangeAspect="1"/>
          </p:cNvPicPr>
          <p:nvPr/>
        </p:nvPicPr>
        <p:blipFill>
          <a:blip r:embed="rId5"/>
          <a:stretch>
            <a:fillRect/>
          </a:stretch>
        </p:blipFill>
        <p:spPr>
          <a:xfrm>
            <a:off x="5241920" y="4217141"/>
            <a:ext cx="4146365" cy="2291097"/>
          </a:xfrm>
          <a:prstGeom prst="rect">
            <a:avLst/>
          </a:prstGeom>
        </p:spPr>
      </p:pic>
      <p:pic>
        <p:nvPicPr>
          <p:cNvPr id="7" name="Image 5" descr="preencoded.png"/>
          <p:cNvPicPr>
            <a:picLocks noChangeAspect="1"/>
          </p:cNvPicPr>
          <p:nvPr/>
        </p:nvPicPr>
        <p:blipFill>
          <a:blip r:embed="rId5"/>
          <a:stretch>
            <a:fillRect/>
          </a:stretch>
        </p:blipFill>
        <p:spPr>
          <a:xfrm>
            <a:off x="9665114" y="4217141"/>
            <a:ext cx="4146169" cy="2291097"/>
          </a:xfrm>
          <a:prstGeom prst="rect">
            <a:avLst/>
          </a:prstGeom>
        </p:spPr>
      </p:pic>
      <p:pic>
        <p:nvPicPr>
          <p:cNvPr id="8" name="Image 6" descr="preencoded.png"/>
          <p:cNvPicPr>
            <a:picLocks noChangeAspect="1"/>
          </p:cNvPicPr>
          <p:nvPr/>
        </p:nvPicPr>
        <p:blipFill>
          <a:blip r:embed="rId6"/>
          <a:stretch>
            <a:fillRect/>
          </a:stretch>
        </p:blipFill>
        <p:spPr>
          <a:xfrm>
            <a:off x="804805" y="3536830"/>
            <a:ext cx="4174401" cy="680310"/>
          </a:xfrm>
          <a:prstGeom prst="rect">
            <a:avLst/>
          </a:prstGeom>
        </p:spPr>
      </p:pic>
      <p:pic>
        <p:nvPicPr>
          <p:cNvPr id="9" name="Image 7" descr="preencoded.png"/>
          <p:cNvPicPr>
            <a:picLocks noChangeAspect="1"/>
          </p:cNvPicPr>
          <p:nvPr/>
        </p:nvPicPr>
        <p:blipFill>
          <a:blip r:embed="rId7"/>
          <a:stretch>
            <a:fillRect/>
          </a:stretch>
        </p:blipFill>
        <p:spPr>
          <a:xfrm>
            <a:off x="5227804" y="3536830"/>
            <a:ext cx="4174597" cy="680310"/>
          </a:xfrm>
          <a:prstGeom prst="rect">
            <a:avLst/>
          </a:prstGeom>
        </p:spPr>
      </p:pic>
      <p:pic>
        <p:nvPicPr>
          <p:cNvPr id="10" name="Image 8" descr="preencoded.png"/>
          <p:cNvPicPr>
            <a:picLocks noChangeAspect="1"/>
          </p:cNvPicPr>
          <p:nvPr/>
        </p:nvPicPr>
        <p:blipFill>
          <a:blip r:embed="rId6"/>
          <a:stretch>
            <a:fillRect/>
          </a:stretch>
        </p:blipFill>
        <p:spPr>
          <a:xfrm>
            <a:off x="9650998" y="3536830"/>
            <a:ext cx="4174401" cy="680310"/>
          </a:xfrm>
          <a:prstGeom prst="rect">
            <a:avLst/>
          </a:prstGeom>
        </p:spPr>
      </p:pic>
      <p:sp>
        <p:nvSpPr>
          <p:cNvPr id="11" name="Text 0"/>
          <p:cNvSpPr/>
          <p:nvPr/>
        </p:nvSpPr>
        <p:spPr>
          <a:xfrm>
            <a:off x="793826" y="847349"/>
            <a:ext cx="13042748" cy="652471"/>
          </a:xfrm>
          <a:prstGeom prst="rect">
            <a:avLst/>
          </a:prstGeom>
          <a:noFill/>
          <a:ln/>
        </p:spPr>
        <p:txBody>
          <a:bodyPr wrap="none" lIns="0" tIns="0" rIns="0" bIns="0" rtlCol="0" anchor="ctr"/>
          <a:lstStyle/>
          <a:p>
            <a:pPr marL="0" indent="0" algn="l">
              <a:lnSpc>
                <a:spcPts val="4465"/>
              </a:lnSpc>
              <a:buNone/>
            </a:pPr>
            <a:r>
              <a:rPr lang="en-US" sz="3572" dirty="0">
                <a:solidFill>
                  <a:srgbClr val="FFFFFF"/>
                </a:solidFill>
                <a:latin typeface="思源黑体-Medium" pitchFamily="34" charset="0"/>
                <a:ea typeface="思源黑体-Medium" pitchFamily="34" charset="-122"/>
                <a:cs typeface="思源黑体-Medium" pitchFamily="34" charset="-120"/>
              </a:rPr>
              <a:t>Concept 1: What Legitimacy Means</a:t>
            </a:r>
            <a:endParaRPr lang="en-US" sz="3572" dirty="0"/>
          </a:p>
        </p:txBody>
      </p:sp>
      <p:sp>
        <p:nvSpPr>
          <p:cNvPr id="12" name="Text 1"/>
          <p:cNvSpPr/>
          <p:nvPr/>
        </p:nvSpPr>
        <p:spPr>
          <a:xfrm>
            <a:off x="793826" y="1669407"/>
            <a:ext cx="13042748" cy="489353"/>
          </a:xfrm>
          <a:prstGeom prst="rect">
            <a:avLst/>
          </a:prstGeom>
          <a:noFill/>
          <a:ln/>
        </p:spPr>
        <p:txBody>
          <a:bodyPr wrap="none" lIns="0" tIns="0" rIns="0" bIns="0" rtlCol="0" anchor="ctr"/>
          <a:lstStyle/>
          <a:p>
            <a:pPr marL="0" indent="0" algn="l">
              <a:lnSpc>
                <a:spcPts val="3349"/>
              </a:lnSpc>
              <a:buNone/>
            </a:pPr>
            <a:r>
              <a:rPr lang="en-US" sz="2679" dirty="0">
                <a:solidFill>
                  <a:srgbClr val="FFFFFF"/>
                </a:solidFill>
                <a:latin typeface="思源黑体-Medium" pitchFamily="34" charset="0"/>
                <a:ea typeface="思源黑体-Medium" pitchFamily="34" charset="-122"/>
                <a:cs typeface="思源黑体-Medium" pitchFamily="34" charset="-120"/>
              </a:rPr>
              <a:t>Working Definition</a:t>
            </a:r>
            <a:endParaRPr lang="en-US" sz="2679" dirty="0"/>
          </a:p>
        </p:txBody>
      </p:sp>
      <p:sp>
        <p:nvSpPr>
          <p:cNvPr id="13" name="Text 2"/>
          <p:cNvSpPr/>
          <p:nvPr/>
        </p:nvSpPr>
        <p:spPr>
          <a:xfrm>
            <a:off x="793826" y="2349522"/>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is the perception that the exercise of power is rightful, justified, or appropriate.</a:t>
            </a:r>
            <a:endParaRPr lang="en-US" sz="1786" dirty="0"/>
          </a:p>
        </p:txBody>
      </p:sp>
      <p:sp>
        <p:nvSpPr>
          <p:cNvPr id="14" name="Text 3"/>
          <p:cNvSpPr/>
          <p:nvPr/>
        </p:nvSpPr>
        <p:spPr>
          <a:xfrm>
            <a:off x="793826" y="2944744"/>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Why this definition matters:</a:t>
            </a:r>
            <a:endParaRPr lang="en-US" sz="1786" dirty="0"/>
          </a:p>
        </p:txBody>
      </p:sp>
      <p:sp>
        <p:nvSpPr>
          <p:cNvPr id="16" name="Text 4"/>
          <p:cNvSpPr/>
          <p:nvPr/>
        </p:nvSpPr>
        <p:spPr>
          <a:xfrm>
            <a:off x="1045561" y="4443780"/>
            <a:ext cx="3692890"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It introduces a normative dimension</a:t>
            </a:r>
            <a:endParaRPr lang="en-US" sz="2233" dirty="0"/>
          </a:p>
        </p:txBody>
      </p:sp>
      <p:sp>
        <p:nvSpPr>
          <p:cNvPr id="17" name="Text 5"/>
          <p:cNvSpPr/>
          <p:nvPr/>
        </p:nvSpPr>
        <p:spPr>
          <a:xfrm>
            <a:off x="1045561" y="5261133"/>
            <a:ext cx="3692890"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power is not only exercised; it is judged.</a:t>
            </a:r>
            <a:endParaRPr lang="en-US" sz="1786" dirty="0"/>
          </a:p>
        </p:txBody>
      </p:sp>
      <p:sp>
        <p:nvSpPr>
          <p:cNvPr id="18" name="Text 6"/>
          <p:cNvSpPr/>
          <p:nvPr/>
        </p:nvSpPr>
        <p:spPr>
          <a:xfrm>
            <a:off x="793826" y="6788401"/>
            <a:ext cx="13042748" cy="326235"/>
          </a:xfrm>
          <a:prstGeom prst="rect">
            <a:avLst/>
          </a:prstGeom>
          <a:noFill/>
          <a:ln/>
        </p:spPr>
        <p:txBody>
          <a:bodyPr wrap="non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In political sociology, legitimacy is a relation of recognition, not merely a legal status.</a:t>
            </a:r>
            <a:endParaRPr lang="en-US" sz="1786" dirty="0"/>
          </a:p>
        </p:txBody>
      </p:sp>
      <p:sp>
        <p:nvSpPr>
          <p:cNvPr id="19" name="Text 7"/>
          <p:cNvSpPr/>
          <p:nvPr/>
        </p:nvSpPr>
        <p:spPr>
          <a:xfrm>
            <a:off x="5468559" y="4443780"/>
            <a:ext cx="3693086"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It introduces a social dimension</a:t>
            </a:r>
            <a:endParaRPr lang="en-US" sz="2233" dirty="0"/>
          </a:p>
        </p:txBody>
      </p:sp>
      <p:sp>
        <p:nvSpPr>
          <p:cNvPr id="20" name="Text 8"/>
          <p:cNvSpPr/>
          <p:nvPr/>
        </p:nvSpPr>
        <p:spPr>
          <a:xfrm>
            <a:off x="5468559" y="5261133"/>
            <a:ext cx="3693086" cy="666391"/>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exists because audiences recognize authority.</a:t>
            </a:r>
            <a:endParaRPr lang="en-US" sz="1786" dirty="0"/>
          </a:p>
        </p:txBody>
      </p:sp>
      <p:sp>
        <p:nvSpPr>
          <p:cNvPr id="22" name="Text 9"/>
          <p:cNvSpPr/>
          <p:nvPr/>
        </p:nvSpPr>
        <p:spPr>
          <a:xfrm>
            <a:off x="9891753" y="4443780"/>
            <a:ext cx="3692890" cy="768339"/>
          </a:xfrm>
          <a:prstGeom prst="rect">
            <a:avLst/>
          </a:prstGeom>
          <a:noFill/>
          <a:ln/>
        </p:spPr>
        <p:txBody>
          <a:bodyPr wrap="square" lIns="0" tIns="0" rIns="0" bIns="0" rtlCol="0" anchor="ctr"/>
          <a:lstStyle/>
          <a:p>
            <a:pPr marL="0" indent="0" algn="l">
              <a:lnSpc>
                <a:spcPts val="2791"/>
              </a:lnSpc>
              <a:buNone/>
            </a:pPr>
            <a:r>
              <a:rPr lang="en-US" sz="2233" dirty="0">
                <a:solidFill>
                  <a:srgbClr val="FFFFFF"/>
                </a:solidFill>
                <a:latin typeface="思源黑体-Medium" pitchFamily="34" charset="0"/>
                <a:ea typeface="思源黑体-Medium" pitchFamily="34" charset="-122"/>
                <a:cs typeface="思源黑体-Medium" pitchFamily="34" charset="-120"/>
              </a:rPr>
              <a:t>It introduces a dynamic dimension</a:t>
            </a:r>
            <a:endParaRPr lang="en-US" sz="2233" dirty="0"/>
          </a:p>
        </p:txBody>
      </p:sp>
      <p:sp>
        <p:nvSpPr>
          <p:cNvPr id="23" name="Text 10"/>
          <p:cNvSpPr/>
          <p:nvPr/>
        </p:nvSpPr>
        <p:spPr>
          <a:xfrm>
            <a:off x="9891753" y="5261133"/>
            <a:ext cx="3692890" cy="1006546"/>
          </a:xfrm>
          <a:prstGeom prst="rect">
            <a:avLst/>
          </a:prstGeom>
          <a:noFill/>
          <a:ln/>
        </p:spPr>
        <p:txBody>
          <a:bodyPr wrap="square" lIns="0" tIns="0" rIns="0" bIns="0" rtlCol="0" anchor="ctr"/>
          <a:lstStyle/>
          <a:p>
            <a:pPr marL="0" indent="0" algn="l">
              <a:lnSpc>
                <a:spcPts val="2858"/>
              </a:lnSpc>
              <a:buNone/>
            </a:pPr>
            <a:r>
              <a:rPr lang="en-US" sz="1786" dirty="0">
                <a:solidFill>
                  <a:srgbClr val="F0F4FA"/>
                </a:solidFill>
                <a:latin typeface="思源黑体-Medium" pitchFamily="34" charset="0"/>
                <a:ea typeface="思源黑体-Medium" pitchFamily="34" charset="-122"/>
                <a:cs typeface="思源黑体-Medium" pitchFamily="34" charset="-120"/>
              </a:rPr>
              <a:t>legitimacy can be reinforced, suspended, contested, or withdrawn.</a:t>
            </a:r>
            <a:endParaRPr lang="en-US" sz="1786"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7041</TotalTime>
  <Words>3540</Words>
  <Application>Microsoft Office PowerPoint</Application>
  <PresentationFormat>Custom</PresentationFormat>
  <Paragraphs>427</Paragraphs>
  <Slides>46</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思源黑体-Medium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User</cp:lastModifiedBy>
  <cp:revision>10</cp:revision>
  <dcterms:created xsi:type="dcterms:W3CDTF">2026-04-16T12:05:31Z</dcterms:created>
  <dcterms:modified xsi:type="dcterms:W3CDTF">2026-04-21T09:59:24Z</dcterms:modified>
</cp:coreProperties>
</file>